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4"/>
  </p:notesMasterIdLst>
  <p:sldIdLst>
    <p:sldId id="256" r:id="rId2"/>
    <p:sldId id="339" r:id="rId3"/>
    <p:sldId id="342" r:id="rId4"/>
    <p:sldId id="340" r:id="rId5"/>
    <p:sldId id="341" r:id="rId6"/>
    <p:sldId id="343" r:id="rId7"/>
    <p:sldId id="344" r:id="rId8"/>
    <p:sldId id="415" r:id="rId9"/>
    <p:sldId id="345" r:id="rId10"/>
    <p:sldId id="346" r:id="rId11"/>
    <p:sldId id="347" r:id="rId12"/>
    <p:sldId id="348" r:id="rId13"/>
    <p:sldId id="349" r:id="rId14"/>
    <p:sldId id="275" r:id="rId15"/>
    <p:sldId id="276" r:id="rId16"/>
    <p:sldId id="277" r:id="rId17"/>
    <p:sldId id="278" r:id="rId18"/>
    <p:sldId id="280" r:id="rId19"/>
    <p:sldId id="279" r:id="rId20"/>
    <p:sldId id="281" r:id="rId21"/>
    <p:sldId id="350" r:id="rId22"/>
    <p:sldId id="414" r:id="rId23"/>
    <p:sldId id="282" r:id="rId24"/>
    <p:sldId id="416" r:id="rId25"/>
    <p:sldId id="417" r:id="rId26"/>
    <p:sldId id="418" r:id="rId27"/>
    <p:sldId id="351" r:id="rId28"/>
    <p:sldId id="352" r:id="rId29"/>
    <p:sldId id="353" r:id="rId30"/>
    <p:sldId id="354" r:id="rId31"/>
    <p:sldId id="355" r:id="rId32"/>
    <p:sldId id="356" r:id="rId33"/>
    <p:sldId id="357" r:id="rId34"/>
    <p:sldId id="358" r:id="rId35"/>
    <p:sldId id="359" r:id="rId36"/>
    <p:sldId id="360" r:id="rId37"/>
    <p:sldId id="361" r:id="rId38"/>
    <p:sldId id="362" r:id="rId39"/>
    <p:sldId id="363" r:id="rId40"/>
    <p:sldId id="364" r:id="rId41"/>
    <p:sldId id="365" r:id="rId42"/>
    <p:sldId id="366" r:id="rId43"/>
    <p:sldId id="367" r:id="rId44"/>
    <p:sldId id="368" r:id="rId45"/>
    <p:sldId id="369" r:id="rId46"/>
    <p:sldId id="370" r:id="rId47"/>
    <p:sldId id="371" r:id="rId48"/>
    <p:sldId id="372" r:id="rId49"/>
    <p:sldId id="373" r:id="rId50"/>
    <p:sldId id="374" r:id="rId51"/>
    <p:sldId id="375" r:id="rId52"/>
    <p:sldId id="376" r:id="rId53"/>
    <p:sldId id="379" r:id="rId54"/>
    <p:sldId id="380" r:id="rId55"/>
    <p:sldId id="381" r:id="rId56"/>
    <p:sldId id="382" r:id="rId57"/>
    <p:sldId id="383" r:id="rId58"/>
    <p:sldId id="384" r:id="rId59"/>
    <p:sldId id="385" r:id="rId60"/>
    <p:sldId id="386" r:id="rId61"/>
    <p:sldId id="387" r:id="rId62"/>
    <p:sldId id="388" r:id="rId63"/>
    <p:sldId id="419" r:id="rId64"/>
    <p:sldId id="389" r:id="rId65"/>
    <p:sldId id="390" r:id="rId66"/>
    <p:sldId id="391" r:id="rId67"/>
    <p:sldId id="392" r:id="rId68"/>
    <p:sldId id="421" r:id="rId69"/>
    <p:sldId id="422" r:id="rId70"/>
    <p:sldId id="395" r:id="rId71"/>
    <p:sldId id="396" r:id="rId72"/>
    <p:sldId id="397" r:id="rId73"/>
    <p:sldId id="398" r:id="rId74"/>
    <p:sldId id="393" r:id="rId75"/>
    <p:sldId id="394" r:id="rId76"/>
    <p:sldId id="377" r:id="rId77"/>
    <p:sldId id="378" r:id="rId78"/>
    <p:sldId id="399" r:id="rId79"/>
    <p:sldId id="404" r:id="rId80"/>
    <p:sldId id="405" r:id="rId81"/>
    <p:sldId id="402" r:id="rId82"/>
    <p:sldId id="400" r:id="rId83"/>
    <p:sldId id="406" r:id="rId84"/>
    <p:sldId id="403" r:id="rId85"/>
    <p:sldId id="413" r:id="rId86"/>
    <p:sldId id="401" r:id="rId87"/>
    <p:sldId id="407" r:id="rId88"/>
    <p:sldId id="408" r:id="rId89"/>
    <p:sldId id="333" r:id="rId90"/>
    <p:sldId id="423" r:id="rId91"/>
    <p:sldId id="424" r:id="rId92"/>
    <p:sldId id="334" r:id="rId93"/>
  </p:sldIdLst>
  <p:sldSz cx="12192000" cy="6858000"/>
  <p:notesSz cx="6858000" cy="9144000"/>
  <p:custDataLst>
    <p:tags r:id="rId95"/>
  </p:custData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0E16"/>
    <a:srgbClr val="007A36"/>
    <a:srgbClr val="003876"/>
    <a:srgbClr val="015B03"/>
    <a:srgbClr val="FEFEFC"/>
    <a:srgbClr val="CD0000"/>
    <a:srgbClr val="4D8DC9"/>
    <a:srgbClr val="4472C4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79" autoAdjust="0"/>
    <p:restoredTop sz="94660"/>
  </p:normalViewPr>
  <p:slideViewPr>
    <p:cSldViewPr snapToGrid="0">
      <p:cViewPr>
        <p:scale>
          <a:sx n="66" d="100"/>
          <a:sy n="66" d="100"/>
        </p:scale>
        <p:origin x="1560" y="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gs" Target="tags/tag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63D0F1-4BF3-4ADC-919B-AC3CC2D9E91F}" type="datetimeFigureOut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4AE73B-E44B-4B41-898A-C54C38C6BC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426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C87C9-9C1E-4784-A2D6-00A87BE6A5F1}" type="slidenum">
              <a:rPr lang="zh-TW" altLang="en-US" smtClean="0"/>
              <a:t>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9899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E9A3CB-79CE-3A12-E8E2-2E436367D3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0A56316-3BA6-57C8-C98C-DBF9D6392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288F4F-D338-BAF1-1D49-3FFAFCB1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AD20C-BA82-4082-BE90-99BE66CB38A7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66DAE1-F7FC-9DBF-3743-11CAE57D9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F73DE6B7-9A4E-DD85-9514-66FD605AC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>
            <a:lvl1pPr>
              <a:defRPr b="1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8722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8D6828-F5EF-0558-1708-28605B74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DB64CA1-D74A-9CDD-F9A2-CEACCD10C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D11C0FB-9C6C-9F81-5980-64093D051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61812-063D-4B2F-BA1B-65AEEBDB2EC8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09BA3BD-CE7A-AD0B-F1F1-B85684FBB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1E8289F8-7D61-3F52-D963-216E56D62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954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BF67A68-6DDE-94FD-522B-328B5DD921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4DBEE67-7832-DE1F-B6C2-0558D4186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8A9F980-247C-C569-8703-EB759B638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68DD2-314A-421D-A39A-C45D375DACA7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1B637CD-1B24-8684-596A-0EC6571AF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05EEEAA1-5C88-5145-C4FC-1FA5E8451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3414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199D77-3169-B444-0AE0-A22F878E3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BFD49A-48B7-FFD5-1315-7609F3CBD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A4F0309-7F2F-E090-6448-1A0D76EBC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591ED-F934-4468-9189-3CBC5A6B63EF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8CDB08D-61C9-FDD2-6239-10DB0A49B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73FEC014-F736-A84D-CBE3-C67816214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>
            <a:lvl1pPr>
              <a:defRPr b="1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885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78AB27-E600-B9FE-F21E-A311B25D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9C58FD4-435B-5C2A-D131-DAB8FFD91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E8EE074-FD4F-F70F-7B02-0DBD48E6F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1196-59C1-4FEE-BCAD-9EFB22FC48EC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2F8C45-0381-DFBE-0B1B-87B6D30FF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73E1537F-46FA-23F4-53A8-EE27F3F09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4303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75CA9-3715-A65C-0A34-98DA57134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CED656-3BD6-7754-8420-FF08E01F5E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4D16F25-ED71-C39C-7D7D-C55F4F1578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6F3444-D3EC-D44B-A6FD-0EEE1EDD0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2C188-53F5-442F-B06B-2FEACA8629DA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7E35B7-2E7C-12A3-4693-B79F7CA09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9F54518A-5DEE-BD63-3128-16AC4569B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692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5AC44E-E0E9-C4B4-B5CF-6FB89B63E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171E147-BAAF-1964-0966-F4825C36A4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A3B2000-294F-12DE-FB8F-EF3FA1BA6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FF743E8-8A86-C3DC-CF34-0449FA71B4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03064C4-1272-7534-9937-30E8F57AD4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37D1E02-E02A-B98F-5202-0349772FA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7E175-73A7-4E9C-9FD5-2A06A10E9511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336CD0F-28E2-E947-A76C-10B37377A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投影片編號版面配置區 5">
            <a:extLst>
              <a:ext uri="{FF2B5EF4-FFF2-40B4-BE49-F238E27FC236}">
                <a16:creationId xmlns:a16="http://schemas.microsoft.com/office/drawing/2014/main" id="{3B31FDBE-A9BA-9D79-A000-24BC1E87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2606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103217-69B6-371C-BA70-879FAF4A3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4620751-EBE4-F3E1-A176-8E6A226DA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5D6D6-5E73-43E2-9C71-C069DDA99DE8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2D27C8A-72A4-B7AC-E259-F7637C7CB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699EE91-A06C-5124-1DBF-76605613A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7485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B76144A-241E-1358-74EA-6972CBA68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12BF1-A5D9-42F5-A31B-F1F2104C9394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7A7FF30-3E2A-A355-B9F4-CC74BEDD7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5">
            <a:extLst>
              <a:ext uri="{FF2B5EF4-FFF2-40B4-BE49-F238E27FC236}">
                <a16:creationId xmlns:a16="http://schemas.microsoft.com/office/drawing/2014/main" id="{92CD1137-368F-A700-8B98-AF47B4E7D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856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B60331-0AFD-0BAB-0280-423153F71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419A28F-F79C-BC1A-826E-6D0837133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6F978A5-3BB5-206C-7E8E-D7E433BAC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5DB0465-D99D-BFFF-E02E-9D54801AE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9F05-1883-4884-8CF9-6122AE1242E6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6FCB42F-F340-78D9-D2D9-571FCE531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2930F23F-5E40-1C7A-ED62-C6D052C00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6498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FEB3F1-2307-89CF-5897-44BAE14EE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D1B7B97-0BB7-2242-82B5-81E08ACE33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526C6AA-7E78-1C9B-B20C-D2C8F375EB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F58691B-9648-377F-C286-005A10969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5EBB-56E9-41E9-A05D-77726B75479C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D3CBAD4-300D-AA35-E10D-4E1983E61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D8A256FC-5293-C4D3-B902-41205BDAE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Georgia" panose="02040502050405020303" pitchFamily="18" charset="0"/>
              </a:defRPr>
            </a:lvl1pPr>
          </a:lstStyle>
          <a:p>
            <a:fld id="{F159B62C-7353-40DF-ABCF-B1763DAE98E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386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28AB29F-8D80-279B-0C54-BBA399F68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E2CEBC9-6297-9209-1D5E-63D40B866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5F8FB-F4F3-D8B8-0BD9-30BA2792F4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914DC-0347-4DE0-9CA6-E555BD89A6A8}" type="datetime1">
              <a:rPr lang="zh-TW" altLang="en-US" smtClean="0"/>
              <a:t>2022/10/9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21ABA0-5571-3F7D-6A3D-617FED0669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0563E2-B77A-F146-BCDD-D65217817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9B62C-7353-40DF-ABCF-B1763DAE98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2234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hyperlink" Target="https://app.sli.do/event/uYzinoFnTDw2mRfxugLVj2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tags" Target="../tags/tag10.xml"/><Relationship Id="rId7" Type="http://schemas.openxmlformats.org/officeDocument/2006/relationships/image" Target="../media/image3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tags" Target="../tags/tag15.xml"/><Relationship Id="rId7" Type="http://schemas.openxmlformats.org/officeDocument/2006/relationships/image" Target="../media/image3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tags" Target="../tags/tag20.xml"/><Relationship Id="rId7" Type="http://schemas.openxmlformats.org/officeDocument/2006/relationships/image" Target="../media/image3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aliper.com/tcovu.htm" TargetMode="External"/><Relationship Id="rId13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38.png"/><Relationship Id="rId12" Type="http://schemas.openxmlformats.org/officeDocument/2006/relationships/hyperlink" Target="https://company.ptvgroup.com/en/" TargetMode="External"/><Relationship Id="rId2" Type="http://schemas.openxmlformats.org/officeDocument/2006/relationships/hyperlink" Target="https://www.arcgis.com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entley.com/en/products/brands/cube" TargetMode="External"/><Relationship Id="rId11" Type="http://schemas.openxmlformats.org/officeDocument/2006/relationships/image" Target="../media/image40.png"/><Relationship Id="rId5" Type="http://schemas.openxmlformats.org/officeDocument/2006/relationships/image" Target="../media/image37.png"/><Relationship Id="rId10" Type="http://schemas.openxmlformats.org/officeDocument/2006/relationships/hyperlink" Target="https://www.supergeotek.com/tw/" TargetMode="External"/><Relationship Id="rId4" Type="http://schemas.openxmlformats.org/officeDocument/2006/relationships/hyperlink" Target="https://www.qgis.org/en/site/" TargetMode="External"/><Relationship Id="rId9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hiajung-yeh.github.io/Spatial-Analysis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microsoft.com/office/2007/relationships/hdphoto" Target="../media/hdphoto1.wdp"/><Relationship Id="rId7" Type="http://schemas.openxmlformats.org/officeDocument/2006/relationships/image" Target="../media/image46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0.png"/><Relationship Id="rId10" Type="http://schemas.openxmlformats.org/officeDocument/2006/relationships/image" Target="../media/image49.png"/><Relationship Id="rId4" Type="http://schemas.openxmlformats.org/officeDocument/2006/relationships/image" Target="../media/image36.png"/><Relationship Id="rId9" Type="http://schemas.openxmlformats.org/officeDocument/2006/relationships/image" Target="../media/image4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dplyr.tidyverse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hyperlink" Target="https://r-spatial.github.io/sf/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3.png"/><Relationship Id="rId7" Type="http://schemas.openxmlformats.org/officeDocument/2006/relationships/image" Target="../media/image56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11" Type="http://schemas.microsoft.com/office/2007/relationships/hdphoto" Target="../media/hdphoto2.wdp"/><Relationship Id="rId5" Type="http://schemas.openxmlformats.org/officeDocument/2006/relationships/image" Target="../media/image54.png"/><Relationship Id="rId10" Type="http://schemas.openxmlformats.org/officeDocument/2006/relationships/image" Target="../media/image59.png"/><Relationship Id="rId4" Type="http://schemas.openxmlformats.org/officeDocument/2006/relationships/hyperlink" Target="https://cran.csie.ntu.edu.tw/" TargetMode="External"/><Relationship Id="rId9" Type="http://schemas.openxmlformats.org/officeDocument/2006/relationships/image" Target="../media/image5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/#download" TargetMode="External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microsoft.com/office/2007/relationships/hdphoto" Target="../media/hdphoto2.wdp"/><Relationship Id="rId4" Type="http://schemas.openxmlformats.org/officeDocument/2006/relationships/image" Target="../media/image59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67.png"/><Relationship Id="rId4" Type="http://schemas.microsoft.com/office/2007/relationships/hdphoto" Target="../media/hdphoto3.wdp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freesite.com/color/" TargetMode="Externa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9.png"/><Relationship Id="rId4" Type="http://schemas.openxmlformats.org/officeDocument/2006/relationships/image" Target="../media/image7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tags" Target="../tags/tag25.xml"/><Relationship Id="rId7" Type="http://schemas.openxmlformats.org/officeDocument/2006/relationships/image" Target="../media/image3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5.xml"/><Relationship Id="rId7" Type="http://schemas.openxmlformats.org/officeDocument/2006/relationships/image" Target="../media/image3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7.xml"/><Relationship Id="rId4" Type="http://schemas.openxmlformats.org/officeDocument/2006/relationships/tags" Target="../tags/tag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7" Type="http://schemas.openxmlformats.org/officeDocument/2006/relationships/image" Target="../media/image101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iaJung-Yeh/Spatial-Analysis/raw/master/data.zip" TargetMode="Externa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AA2A92B-2692-781D-6F1E-9BE0475C4990}"/>
              </a:ext>
            </a:extLst>
          </p:cNvPr>
          <p:cNvSpPr txBox="1"/>
          <p:nvPr/>
        </p:nvSpPr>
        <p:spPr>
          <a:xfrm>
            <a:off x="3543859" y="2379443"/>
            <a:ext cx="51042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600" b="1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zh-TW" altLang="en-US" sz="4400" dirty="0">
                <a:latin typeface="Georgia" panose="02040502050405020303" pitchFamily="18" charset="0"/>
              </a:rPr>
              <a:t>公共運輸</a:t>
            </a:r>
            <a:endParaRPr lang="en-US" altLang="zh-TW" sz="4400" dirty="0">
              <a:latin typeface="Georgia" panose="02040502050405020303" pitchFamily="18" charset="0"/>
            </a:endParaRPr>
          </a:p>
          <a:p>
            <a:pPr algn="ctr"/>
            <a:r>
              <a:rPr lang="en-US" altLang="zh-TW" sz="4400" dirty="0">
                <a:latin typeface="Georgia" panose="02040502050405020303" pitchFamily="18" charset="0"/>
              </a:rPr>
              <a:t>Public Transport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29E71A5-D497-D29A-A1CF-DACA4E1CB1F0}"/>
              </a:ext>
            </a:extLst>
          </p:cNvPr>
          <p:cNvSpPr txBox="1"/>
          <p:nvPr/>
        </p:nvSpPr>
        <p:spPr>
          <a:xfrm>
            <a:off x="359955" y="6072288"/>
            <a:ext cx="11489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2022.12 </a:t>
            </a:r>
          </a:p>
          <a:p>
            <a:pPr algn="l"/>
            <a:r>
              <a:rPr lang="zh-TW" altLang="en-US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葉家榮</a:t>
            </a:r>
            <a:endParaRPr lang="en-US" altLang="zh-TW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DCF817F-9EAB-D891-0E0F-9C0DF80AF1D3}"/>
              </a:ext>
            </a:extLst>
          </p:cNvPr>
          <p:cNvSpPr txBox="1"/>
          <p:nvPr/>
        </p:nvSpPr>
        <p:spPr>
          <a:xfrm>
            <a:off x="3347491" y="4168883"/>
            <a:ext cx="54970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600" b="1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en-US" altLang="zh-TW" sz="3200" b="0" dirty="0">
                <a:latin typeface="Georgia" panose="02040502050405020303" pitchFamily="18" charset="0"/>
              </a:rPr>
              <a:t>R</a:t>
            </a:r>
            <a:r>
              <a:rPr lang="zh-TW" altLang="en-US" sz="3200" b="0" dirty="0">
                <a:latin typeface="Georgia" panose="02040502050405020303" pitchFamily="18" charset="0"/>
              </a:rPr>
              <a:t> 語言於地理資訊系統之應用</a:t>
            </a:r>
            <a:endParaRPr lang="en-US" altLang="zh-TW" sz="3200" b="0" dirty="0">
              <a:latin typeface="Georgia" panose="02040502050405020303" pitchFamily="18" charset="0"/>
            </a:endParaRPr>
          </a:p>
          <a:p>
            <a:pPr algn="ctr"/>
            <a:r>
              <a:rPr lang="en-US" altLang="zh-TW" sz="2800" dirty="0">
                <a:latin typeface="Georgia" panose="02040502050405020303" pitchFamily="18" charset="0"/>
              </a:rPr>
              <a:t>Spatial Analysis with R</a:t>
            </a:r>
            <a:endParaRPr lang="zh-TW" altLang="en-US" sz="2800" dirty="0">
              <a:latin typeface="Georgia" panose="02040502050405020303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5FD3A96-1BB3-B6D8-5445-5B0D37A94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6134" y="6154458"/>
            <a:ext cx="3139732" cy="481993"/>
          </a:xfrm>
          <a:prstGeom prst="rect">
            <a:avLst/>
          </a:prstGeom>
        </p:spPr>
      </p:pic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D0D90BD5-3D9A-2591-6394-5B0E75F33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8815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BE769D5-484E-25DF-2038-18441440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71C7AA9-FA10-C4AC-3DB3-391D76D13FAB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地理資訊系統簡介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C599419-2A93-C9D1-4B13-6D948FA1F1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209958"/>
              </p:ext>
            </p:extLst>
          </p:nvPr>
        </p:nvGraphicFramePr>
        <p:xfrm>
          <a:off x="1637121" y="1795371"/>
          <a:ext cx="8917757" cy="313712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808826">
                  <a:extLst>
                    <a:ext uri="{9D8B030D-6E8A-4147-A177-3AD203B41FA5}">
                      <a16:colId xmlns:a16="http://schemas.microsoft.com/office/drawing/2014/main" val="3860815712"/>
                    </a:ext>
                  </a:extLst>
                </a:gridCol>
                <a:gridCol w="3243942">
                  <a:extLst>
                    <a:ext uri="{9D8B030D-6E8A-4147-A177-3AD203B41FA5}">
                      <a16:colId xmlns:a16="http://schemas.microsoft.com/office/drawing/2014/main" val="2246415851"/>
                    </a:ext>
                  </a:extLst>
                </a:gridCol>
                <a:gridCol w="3864989">
                  <a:extLst>
                    <a:ext uri="{9D8B030D-6E8A-4147-A177-3AD203B41FA5}">
                      <a16:colId xmlns:a16="http://schemas.microsoft.com/office/drawing/2014/main" val="1696786708"/>
                    </a:ext>
                  </a:extLst>
                </a:gridCol>
              </a:tblGrid>
              <a:tr h="324115"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 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向量資料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網格資料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34145970"/>
                  </a:ext>
                </a:extLst>
              </a:tr>
              <a:tr h="486807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原理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以點線面描述地理位置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將空間化分為若干均質網格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42996088"/>
                  </a:ext>
                </a:extLst>
              </a:tr>
              <a:tr h="401415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資料結構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複雜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簡單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1786479"/>
                  </a:ext>
                </a:extLst>
              </a:tr>
              <a:tr h="433633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幾何精確度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高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低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14820311"/>
                  </a:ext>
                </a:extLst>
              </a:tr>
              <a:tr h="414780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路網分析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佳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差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03301894"/>
                  </a:ext>
                </a:extLst>
              </a:tr>
              <a:tr h="428143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面量分析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普通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佳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88128423"/>
                  </a:ext>
                </a:extLst>
              </a:tr>
              <a:tr h="648231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應用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場站位置、路網分布</a:t>
                      </a:r>
                      <a:endParaRPr lang="zh-TW" sz="20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衛星影像、數值地形模型</a:t>
                      </a:r>
                      <a:endParaRPr lang="zh-TW" sz="20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2204752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5AE2ED0A-D308-CE86-0B83-022562F57B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264" y="5110968"/>
            <a:ext cx="6694271" cy="1610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22499FA-E303-3D4F-9C59-4536A9E1B3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262" y="5110967"/>
            <a:ext cx="2146247" cy="1610506"/>
          </a:xfrm>
          <a:prstGeom prst="rect">
            <a:avLst/>
          </a:prstGeom>
          <a:noFill/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5E7124B1-6F00-CC8C-6E65-EB5DAB5166AE}"/>
              </a:ext>
            </a:extLst>
          </p:cNvPr>
          <p:cNvSpPr/>
          <p:nvPr/>
        </p:nvSpPr>
        <p:spPr>
          <a:xfrm rot="8075827">
            <a:off x="3363039" y="5092039"/>
            <a:ext cx="1028949" cy="451662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AF040CC0-207B-269D-65D5-9824240D5287}"/>
              </a:ext>
            </a:extLst>
          </p:cNvPr>
          <p:cNvSpPr/>
          <p:nvPr/>
        </p:nvSpPr>
        <p:spPr>
          <a:xfrm rot="2297678">
            <a:off x="8427714" y="4967530"/>
            <a:ext cx="1028949" cy="451662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A0B833C3-5E21-4D46-1370-49A78341569B}"/>
              </a:ext>
            </a:extLst>
          </p:cNvPr>
          <p:cNvSpPr txBox="1"/>
          <p:nvPr/>
        </p:nvSpPr>
        <p:spPr>
          <a:xfrm>
            <a:off x="936416" y="1134637"/>
            <a:ext cx="2646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主要功能</a:t>
            </a:r>
            <a:r>
              <a:rPr lang="en-US" altLang="zh-TW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</a:t>
            </a:r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儲存</a:t>
            </a:r>
          </a:p>
        </p:txBody>
      </p:sp>
    </p:spTree>
    <p:extLst>
      <p:ext uri="{BB962C8B-B14F-4D97-AF65-F5344CB8AC3E}">
        <p14:creationId xmlns:p14="http://schemas.microsoft.com/office/powerpoint/2010/main" val="430007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BE769D5-484E-25DF-2038-18441440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71C7AA9-FA10-C4AC-3DB3-391D76D13FAB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地理資訊系統簡介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A0B833C3-5E21-4D46-1370-49A78341569B}"/>
              </a:ext>
            </a:extLst>
          </p:cNvPr>
          <p:cNvSpPr txBox="1"/>
          <p:nvPr/>
        </p:nvSpPr>
        <p:spPr>
          <a:xfrm>
            <a:off x="936416" y="1134637"/>
            <a:ext cx="37240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主要功能</a:t>
            </a:r>
            <a:r>
              <a:rPr lang="en-US" altLang="zh-TW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</a:t>
            </a:r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查詢、分析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6B76E6F-38FB-C166-C04B-D463D4847669}"/>
              </a:ext>
            </a:extLst>
          </p:cNvPr>
          <p:cNvSpPr txBox="1"/>
          <p:nvPr/>
        </p:nvSpPr>
        <p:spPr>
          <a:xfrm>
            <a:off x="731751" y="2723746"/>
            <a:ext cx="3623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資料庫查詢指令</a:t>
            </a:r>
            <a:endParaRPr lang="en-US" altLang="zh-TW" sz="2400" dirty="0">
              <a:effectLst/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zh-TW" sz="24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疊圖分析</a:t>
            </a:r>
            <a:endParaRPr lang="en-US" altLang="zh-TW" sz="2400" dirty="0">
              <a:effectLst/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zh-TW" sz="24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環域分析</a:t>
            </a:r>
            <a:endParaRPr lang="en-US" altLang="zh-TW" sz="2400" dirty="0">
              <a:effectLst/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zh-TW" sz="24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路網分析</a:t>
            </a:r>
            <a:endParaRPr lang="en-US" altLang="zh-TW" sz="2400" dirty="0">
              <a:effectLst/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交集、聯集、差集</a:t>
            </a:r>
            <a:endParaRPr lang="zh-TW" altLang="en-US" sz="24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831EF74-340E-D399-A364-F88350B39A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9385" y="824139"/>
            <a:ext cx="6339609" cy="57147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3669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BE769D5-484E-25DF-2038-18441440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71C7AA9-FA10-C4AC-3DB3-391D76D13FAB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地理資訊系統簡介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A0B833C3-5E21-4D46-1370-49A78341569B}"/>
              </a:ext>
            </a:extLst>
          </p:cNvPr>
          <p:cNvSpPr txBox="1"/>
          <p:nvPr/>
        </p:nvSpPr>
        <p:spPr>
          <a:xfrm>
            <a:off x="936416" y="1134637"/>
            <a:ext cx="2646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主要功能</a:t>
            </a:r>
            <a:r>
              <a:rPr lang="en-US" altLang="zh-TW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</a:t>
            </a:r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展示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7524444-BA57-E69C-DB49-9218F53414D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4" t="5385" r="1302" b="4615"/>
          <a:stretch/>
        </p:blipFill>
        <p:spPr bwMode="auto">
          <a:xfrm>
            <a:off x="731751" y="1781988"/>
            <a:ext cx="5658897" cy="501568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339A7A1-7A9F-2021-F93D-7EECDB79D3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4" t="4154" r="7236" b="4461"/>
          <a:stretch/>
        </p:blipFill>
        <p:spPr bwMode="auto">
          <a:xfrm>
            <a:off x="6704604" y="1752600"/>
            <a:ext cx="4824046" cy="504507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0887F76-C4B3-9A3F-15F7-8D692DCBF372}"/>
              </a:ext>
            </a:extLst>
          </p:cNvPr>
          <p:cNvSpPr txBox="1"/>
          <p:nvPr/>
        </p:nvSpPr>
        <p:spPr>
          <a:xfrm>
            <a:off x="817485" y="6321873"/>
            <a:ext cx="12331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zh-TW" sz="24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點子圖</a:t>
            </a:r>
            <a:endParaRPr lang="zh-TW" altLang="en-US" sz="2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E58C4F5-FCC6-03EF-2B68-CEF0D1D6707F}"/>
              </a:ext>
            </a:extLst>
          </p:cNvPr>
          <p:cNvSpPr txBox="1"/>
          <p:nvPr/>
        </p:nvSpPr>
        <p:spPr>
          <a:xfrm>
            <a:off x="7227077" y="6321873"/>
            <a:ext cx="12331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4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面量圖</a:t>
            </a:r>
            <a:endParaRPr lang="zh-TW" altLang="en-US" sz="2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5648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BE769D5-484E-25DF-2038-18441440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13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71C7AA9-FA10-C4AC-3DB3-391D76D13FAB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地理資訊系統簡介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A0B833C3-5E21-4D46-1370-49A78341569B}"/>
              </a:ext>
            </a:extLst>
          </p:cNvPr>
          <p:cNvSpPr txBox="1"/>
          <p:nvPr/>
        </p:nvSpPr>
        <p:spPr>
          <a:xfrm>
            <a:off x="936416" y="1134637"/>
            <a:ext cx="2646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主要功能</a:t>
            </a:r>
            <a:r>
              <a:rPr lang="en-US" altLang="zh-TW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</a:t>
            </a:r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展示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FBADE7F-837B-986B-52CF-FDFDF6705DC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3" b="1165"/>
          <a:stretch/>
        </p:blipFill>
        <p:spPr bwMode="auto">
          <a:xfrm>
            <a:off x="7530886" y="193040"/>
            <a:ext cx="4063238" cy="659302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F702B375-1246-F8AE-82B0-9232820876D8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" b="2522"/>
          <a:stretch/>
        </p:blipFill>
        <p:spPr bwMode="auto">
          <a:xfrm>
            <a:off x="319454" y="1737360"/>
            <a:ext cx="5776546" cy="504796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2BC1127-3A32-8579-B9B0-E47E2854FDBD}"/>
              </a:ext>
            </a:extLst>
          </p:cNvPr>
          <p:cNvSpPr txBox="1"/>
          <p:nvPr/>
        </p:nvSpPr>
        <p:spPr>
          <a:xfrm>
            <a:off x="817485" y="6321873"/>
            <a:ext cx="12331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線量</a:t>
            </a:r>
            <a:r>
              <a:rPr lang="zh-TW" altLang="zh-TW" sz="24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圖</a:t>
            </a:r>
            <a:endParaRPr lang="zh-TW" altLang="en-US" sz="2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F2BEDFD-AFD7-C67F-A12B-477B3D256E24}"/>
              </a:ext>
            </a:extLst>
          </p:cNvPr>
          <p:cNvSpPr txBox="1"/>
          <p:nvPr/>
        </p:nvSpPr>
        <p:spPr>
          <a:xfrm>
            <a:off x="6594031" y="6321873"/>
            <a:ext cx="17428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分級符號</a:t>
            </a:r>
            <a:r>
              <a:rPr lang="zh-TW" altLang="en-US" sz="24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圖</a:t>
            </a:r>
            <a:endParaRPr lang="zh-TW" altLang="en-US" sz="2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5901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73AF6DE3-F156-4A3A-A198-B8F7A2B605E8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純文本標記格式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3771095-EF82-4B08-A26A-C320141E6A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5" b="5814"/>
          <a:stretch/>
        </p:blipFill>
        <p:spPr bwMode="auto">
          <a:xfrm>
            <a:off x="4394135" y="221915"/>
            <a:ext cx="2359140" cy="206730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3D035A7-C01D-4DA1-9461-8A902B72B3D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9" b="5010"/>
          <a:stretch/>
        </p:blipFill>
        <p:spPr bwMode="auto">
          <a:xfrm>
            <a:off x="4449351" y="2427589"/>
            <a:ext cx="2297279" cy="20828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9746C68-CED2-4993-A123-06C9D9D5B2B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9" t="3508" r="2989" b="4971"/>
          <a:stretch/>
        </p:blipFill>
        <p:spPr bwMode="auto">
          <a:xfrm>
            <a:off x="4537633" y="4665703"/>
            <a:ext cx="2208997" cy="20828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62E89CC6-DC42-4766-93C3-C64541EFF40E}"/>
              </a:ext>
            </a:extLst>
          </p:cNvPr>
          <p:cNvSpPr txBox="1"/>
          <p:nvPr/>
        </p:nvSpPr>
        <p:spPr>
          <a:xfrm>
            <a:off x="6888148" y="1024735"/>
            <a:ext cx="21686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effectLst/>
                <a:latin typeface="Consolas" panose="020B0609020204030204" pitchFamily="49" charset="0"/>
                <a:ea typeface="標楷體" panose="03000509000000000000" pitchFamily="65" charset="-120"/>
              </a:rPr>
              <a:t>POINT (3 3)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9BC4C1D-5DAC-472E-87E2-47479938EF59}"/>
              </a:ext>
            </a:extLst>
          </p:cNvPr>
          <p:cNvSpPr txBox="1"/>
          <p:nvPr/>
        </p:nvSpPr>
        <p:spPr>
          <a:xfrm>
            <a:off x="6883590" y="3198167"/>
            <a:ext cx="43452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effectLst/>
                <a:latin typeface="Consolas" panose="020B0609020204030204" pitchFamily="49" charset="0"/>
                <a:ea typeface="標楷體" panose="03000509000000000000" pitchFamily="65" charset="-120"/>
              </a:rPr>
              <a:t>LINESTRING (1 4, 3 3, 5 5)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F459427-889A-48E4-B942-C592BB12967E}"/>
              </a:ext>
            </a:extLst>
          </p:cNvPr>
          <p:cNvSpPr txBox="1"/>
          <p:nvPr/>
        </p:nvSpPr>
        <p:spPr>
          <a:xfrm>
            <a:off x="6883590" y="5281033"/>
            <a:ext cx="50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altLang="zh-TW" sz="2000" dirty="0">
                <a:effectLst/>
                <a:latin typeface="Consolas" panose="020B0609020204030204" pitchFamily="49" charset="0"/>
                <a:ea typeface="標楷體" panose="03000509000000000000" pitchFamily="65" charset="-120"/>
              </a:rPr>
              <a:t>POLYGON ((1 4, 2 2, 4 1, 5 5, 1 4))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CC1C2EF-05E5-485C-831D-FF5A4C72CE59}"/>
              </a:ext>
            </a:extLst>
          </p:cNvPr>
          <p:cNvSpPr txBox="1"/>
          <p:nvPr/>
        </p:nvSpPr>
        <p:spPr>
          <a:xfrm>
            <a:off x="357318" y="2431150"/>
            <a:ext cx="4577744" cy="2849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點（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Point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線（</a:t>
            </a:r>
            <a:r>
              <a:rPr lang="en-US" altLang="zh-TW" sz="22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LineString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面（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Polygon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多點（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MultiPoint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多線（</a:t>
            </a:r>
            <a:r>
              <a:rPr lang="en-US" altLang="zh-TW" sz="22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MultiLineString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多面（</a:t>
            </a:r>
            <a:r>
              <a:rPr lang="en-US" altLang="zh-TW" sz="22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MultiPolygon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幾何集合（</a:t>
            </a:r>
            <a:r>
              <a:rPr lang="en-US" altLang="zh-TW" sz="22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GeometryCollection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投影片編號版面配置區 3">
            <a:extLst>
              <a:ext uri="{FF2B5EF4-FFF2-40B4-BE49-F238E27FC236}">
                <a16:creationId xmlns:a16="http://schemas.microsoft.com/office/drawing/2014/main" id="{F01A2809-22BD-D860-196F-97697FE35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14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8C2147-29E4-1D59-F835-D5E89EEDE5CC}"/>
              </a:ext>
            </a:extLst>
          </p:cNvPr>
          <p:cNvSpPr txBox="1"/>
          <p:nvPr/>
        </p:nvSpPr>
        <p:spPr>
          <a:xfrm>
            <a:off x="0" y="1017020"/>
            <a:ext cx="4577744" cy="455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en-US" altLang="zh-TW" sz="22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Well-Known Text (WKT)</a:t>
            </a:r>
          </a:p>
        </p:txBody>
      </p:sp>
    </p:spTree>
    <p:extLst>
      <p:ext uri="{BB962C8B-B14F-4D97-AF65-F5344CB8AC3E}">
        <p14:creationId xmlns:p14="http://schemas.microsoft.com/office/powerpoint/2010/main" val="3404201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73AF6DE3-F156-4A3A-A198-B8F7A2B605E8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純文本標記格式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7F1AD40-4314-4B8C-B2DA-579A815D3A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" t="3433" b="4806"/>
          <a:stretch/>
        </p:blipFill>
        <p:spPr bwMode="auto">
          <a:xfrm>
            <a:off x="1490609" y="1169122"/>
            <a:ext cx="2553071" cy="235515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6339A1B6-62A1-45EF-A7B4-05A81AB2AC9D}"/>
              </a:ext>
            </a:extLst>
          </p:cNvPr>
          <p:cNvSpPr txBox="1"/>
          <p:nvPr/>
        </p:nvSpPr>
        <p:spPr>
          <a:xfrm>
            <a:off x="4064000" y="2146646"/>
            <a:ext cx="58571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TW" sz="2000" dirty="0">
                <a:effectLst/>
                <a:latin typeface="Consolas" panose="020B0609020204030204" pitchFamily="49" charset="0"/>
                <a:ea typeface="標楷體" panose="03000509000000000000" pitchFamily="65" charset="-120"/>
              </a:rPr>
              <a:t>MULTIPOINT ((1 4), (3 1), (4 2), (5 5))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0B2A8D9-1517-4A6D-B421-2E489E486EC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" t="3805" r="3479" b="4877"/>
          <a:stretch/>
        </p:blipFill>
        <p:spPr bwMode="auto">
          <a:xfrm>
            <a:off x="1490610" y="4064297"/>
            <a:ext cx="2553070" cy="248840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4C46BA8F-49E0-4C39-8470-C684A8B925F6}"/>
              </a:ext>
            </a:extLst>
          </p:cNvPr>
          <p:cNvSpPr txBox="1"/>
          <p:nvPr/>
        </p:nvSpPr>
        <p:spPr>
          <a:xfrm>
            <a:off x="4064000" y="5108446"/>
            <a:ext cx="79399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TW" sz="2000" dirty="0">
                <a:effectLst/>
                <a:latin typeface="Consolas" panose="020B0609020204030204" pitchFamily="49" charset="0"/>
                <a:ea typeface="標楷體" panose="03000509000000000000" pitchFamily="65" charset="-120"/>
              </a:rPr>
              <a:t>GEOMETRYCOLLECTION (POINT (5 5), LINESTRING (1 4, 3 5), POLYGON ((2 2, 4 1, 5 3, 2 2)))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1E90904B-BBA8-960D-4660-6F670CCF3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2707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FF4A0F2C-578A-4BC2-B818-1149B105F577}"/>
              </a:ext>
            </a:extLst>
          </p:cNvPr>
          <p:cNvSpPr txBox="1"/>
          <p:nvPr/>
        </p:nvSpPr>
        <p:spPr>
          <a:xfrm>
            <a:off x="0" y="305294"/>
            <a:ext cx="2287806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Shapefile</a:t>
            </a:r>
            <a:endParaRPr lang="zh-TW" altLang="en-US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445E0924-2C96-4887-A406-3BBA6E15A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1738342"/>
              </p:ext>
            </p:extLst>
          </p:nvPr>
        </p:nvGraphicFramePr>
        <p:xfrm>
          <a:off x="492760" y="2843260"/>
          <a:ext cx="11206480" cy="2914173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27075">
                  <a:extLst>
                    <a:ext uri="{9D8B030D-6E8A-4147-A177-3AD203B41FA5}">
                      <a16:colId xmlns:a16="http://schemas.microsoft.com/office/drawing/2014/main" val="3735039897"/>
                    </a:ext>
                  </a:extLst>
                </a:gridCol>
                <a:gridCol w="2303930">
                  <a:extLst>
                    <a:ext uri="{9D8B030D-6E8A-4147-A177-3AD203B41FA5}">
                      <a16:colId xmlns:a16="http://schemas.microsoft.com/office/drawing/2014/main" val="2740342572"/>
                    </a:ext>
                  </a:extLst>
                </a:gridCol>
                <a:gridCol w="4061011">
                  <a:extLst>
                    <a:ext uri="{9D8B030D-6E8A-4147-A177-3AD203B41FA5}">
                      <a16:colId xmlns:a16="http://schemas.microsoft.com/office/drawing/2014/main" val="3468017374"/>
                    </a:ext>
                  </a:extLst>
                </a:gridCol>
                <a:gridCol w="3514464">
                  <a:extLst>
                    <a:ext uri="{9D8B030D-6E8A-4147-A177-3AD203B41FA5}">
                      <a16:colId xmlns:a16="http://schemas.microsoft.com/office/drawing/2014/main" val="3018060693"/>
                    </a:ext>
                  </a:extLst>
                </a:gridCol>
              </a:tblGrid>
              <a:tr h="519148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檔案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格式類型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功能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類比</a:t>
                      </a:r>
                      <a:endParaRPr lang="en-US" alt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（圖書館資料庫）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02851696"/>
                  </a:ext>
                </a:extLst>
              </a:tr>
              <a:tr h="518804"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00" dirty="0">
                          <a:solidFill>
                            <a:srgbClr val="4D8DC9"/>
                          </a:solidFill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.</a:t>
                      </a:r>
                      <a:r>
                        <a:rPr lang="en-US" sz="2000" b="1" kern="100" dirty="0" err="1">
                          <a:solidFill>
                            <a:srgbClr val="4D8DC9"/>
                          </a:solidFill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shp</a:t>
                      </a:r>
                      <a:endParaRPr lang="zh-TW" sz="2000" b="1" kern="100" dirty="0">
                        <a:solidFill>
                          <a:srgbClr val="4D8DC9"/>
                        </a:solidFill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圖形格式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記錄點線面的實際座標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圖書放在書架上的位置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59503561"/>
                  </a:ext>
                </a:extLst>
              </a:tr>
              <a:tr h="609301"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00" dirty="0">
                          <a:solidFill>
                            <a:srgbClr val="4D8DC9"/>
                          </a:solidFill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.</a:t>
                      </a:r>
                      <a:r>
                        <a:rPr lang="en-US" sz="2000" b="1" kern="100" dirty="0" err="1">
                          <a:solidFill>
                            <a:srgbClr val="4D8DC9"/>
                          </a:solidFill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shx</a:t>
                      </a:r>
                      <a:endParaRPr lang="zh-TW" sz="2000" b="1" kern="100" dirty="0">
                        <a:solidFill>
                          <a:srgbClr val="4D8DC9"/>
                        </a:solidFill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圖形索引格式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建構幾何元素索引，提升搜索效率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圖書前後相連的書籍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87315141"/>
                  </a:ext>
                </a:extLst>
              </a:tr>
              <a:tr h="663388"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00" dirty="0">
                          <a:solidFill>
                            <a:srgbClr val="4D8DC9"/>
                          </a:solidFill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.</a:t>
                      </a:r>
                      <a:r>
                        <a:rPr lang="en-US" sz="2000" b="1" kern="100" dirty="0" err="1">
                          <a:solidFill>
                            <a:srgbClr val="4D8DC9"/>
                          </a:solidFill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dbf</a:t>
                      </a:r>
                      <a:endParaRPr lang="zh-TW" sz="2000" b="1" kern="100" dirty="0">
                        <a:solidFill>
                          <a:srgbClr val="4D8DC9"/>
                        </a:solidFill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屬性資料格式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記錄幾何元素的屬性資料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書的屬性資料（圖書類別、出版商、年份</a:t>
                      </a: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…</a:t>
                      </a:r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24792016"/>
                  </a:ext>
                </a:extLst>
              </a:tr>
              <a:tr h="513080"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.</a:t>
                      </a:r>
                      <a:r>
                        <a:rPr lang="en-US" sz="2000" b="1" kern="100" dirty="0" err="1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prj</a:t>
                      </a:r>
                      <a:endParaRPr lang="zh-TW" sz="2000" b="1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投影格式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儲存地理座標系統的投影資訊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-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84119080"/>
                  </a:ext>
                </a:extLst>
              </a:tr>
            </a:tbl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C1A0E46A-8146-4182-AF10-0AD3614FBA78}"/>
              </a:ext>
            </a:extLst>
          </p:cNvPr>
          <p:cNvSpPr txBox="1"/>
          <p:nvPr/>
        </p:nvSpPr>
        <p:spPr>
          <a:xfrm>
            <a:off x="448758" y="1585188"/>
            <a:ext cx="80958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美國環境系統研究所公司（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ESRI 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開發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市佔率最高的格式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EBAD8788-5125-B4DC-B8A1-C4F1F44C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668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B45BA15-658B-4046-83C4-1F28E2E761C2}"/>
              </a:ext>
            </a:extLst>
          </p:cNvPr>
          <p:cNvSpPr txBox="1"/>
          <p:nvPr/>
        </p:nvSpPr>
        <p:spPr>
          <a:xfrm>
            <a:off x="0" y="305294"/>
            <a:ext cx="431400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 </a:t>
            </a:r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(CRS)</a:t>
            </a:r>
            <a:endParaRPr lang="zh-TW" altLang="en-US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7C8ADD6-8239-404E-9E79-81AF32B8C4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6887" y="2640425"/>
            <a:ext cx="6438226" cy="3495971"/>
          </a:xfrm>
          <a:prstGeom prst="rect">
            <a:avLst/>
          </a:prstGeom>
          <a:noFill/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A0544C8D-0C22-4BC4-AE05-2E6A97EFFEAA}"/>
              </a:ext>
            </a:extLst>
          </p:cNvPr>
          <p:cNvSpPr txBox="1"/>
          <p:nvPr/>
        </p:nvSpPr>
        <p:spPr>
          <a:xfrm>
            <a:off x="448758" y="1422628"/>
            <a:ext cx="116721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地理座標系統（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Geographic Coordinate System, GCS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將「經度」定義為「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X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」、「緯度」定義為「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Y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」，並以赤道及本初子午線之交點為原點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F8E08FD-728D-41CC-8FCE-B6686B939B88}"/>
              </a:ext>
            </a:extLst>
          </p:cNvPr>
          <p:cNvSpPr txBox="1"/>
          <p:nvPr/>
        </p:nvSpPr>
        <p:spPr>
          <a:xfrm>
            <a:off x="3638568" y="6268718"/>
            <a:ext cx="5292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所以地理座標系統只會有一種嗎？</a:t>
            </a:r>
            <a:endParaRPr lang="en-US" altLang="zh-TW" sz="2400" dirty="0">
              <a:solidFill>
                <a:schemeClr val="accent5">
                  <a:lumMod val="50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67C32921-D09C-B695-7738-D155668D3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8970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B45BA15-658B-4046-83C4-1F28E2E761C2}"/>
              </a:ext>
            </a:extLst>
          </p:cNvPr>
          <p:cNvSpPr txBox="1"/>
          <p:nvPr/>
        </p:nvSpPr>
        <p:spPr>
          <a:xfrm>
            <a:off x="0" y="305294"/>
            <a:ext cx="431400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 </a:t>
            </a:r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(CRS)</a:t>
            </a:r>
            <a:endParaRPr lang="zh-TW" altLang="en-US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0544C8D-0C22-4BC4-AE05-2E6A97EFFEAA}"/>
              </a:ext>
            </a:extLst>
          </p:cNvPr>
          <p:cNvSpPr txBox="1"/>
          <p:nvPr/>
        </p:nvSpPr>
        <p:spPr>
          <a:xfrm>
            <a:off x="448758" y="1422628"/>
            <a:ext cx="116721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地理座標系統（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Geographic Coordinate System, GCS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地球是凹凸不平的橢球體 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-&gt; 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那要參考哪一個平面呢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?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大地基準面：重力相等的球面 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-&gt; 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如何解決凹凸不平的問題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?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須以數學方程式建構「參考橢球面」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-&gt; 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可計算角度了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~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620327A-8E61-4807-80BC-A8BBC697B0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3"/>
          <a:stretch/>
        </p:blipFill>
        <p:spPr bwMode="auto">
          <a:xfrm>
            <a:off x="1209187" y="2992288"/>
            <a:ext cx="9397853" cy="276420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85C8C55E-867D-419F-9C66-33F676E5F943}"/>
              </a:ext>
            </a:extLst>
          </p:cNvPr>
          <p:cNvSpPr txBox="1"/>
          <p:nvPr/>
        </p:nvSpPr>
        <p:spPr>
          <a:xfrm>
            <a:off x="2038378" y="5756495"/>
            <a:ext cx="810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因此只要參考橢球面不同 </a:t>
            </a: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-&gt;</a:t>
            </a:r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經緯度不同 </a:t>
            </a: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-&gt;</a:t>
            </a:r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參考系統不同</a:t>
            </a:r>
            <a:endParaRPr lang="en-US" altLang="zh-TW" sz="2400" dirty="0">
              <a:solidFill>
                <a:schemeClr val="accent5">
                  <a:lumMod val="50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115FBE5-4A3D-4E85-8F37-4AB556458FA0}"/>
              </a:ext>
            </a:extLst>
          </p:cNvPr>
          <p:cNvSpPr txBox="1"/>
          <p:nvPr/>
        </p:nvSpPr>
        <p:spPr>
          <a:xfrm>
            <a:off x="2038378" y="6218160"/>
            <a:ext cx="810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缺點：無法計算距離、面積</a:t>
            </a:r>
            <a:endParaRPr lang="en-US" altLang="zh-TW" sz="2400" dirty="0">
              <a:solidFill>
                <a:schemeClr val="accent5">
                  <a:lumMod val="50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FCEC3ECF-4B52-41B0-ABE0-ECABD36B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6785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B45BA15-658B-4046-83C4-1F28E2E761C2}"/>
              </a:ext>
            </a:extLst>
          </p:cNvPr>
          <p:cNvSpPr txBox="1"/>
          <p:nvPr/>
        </p:nvSpPr>
        <p:spPr>
          <a:xfrm>
            <a:off x="0" y="305294"/>
            <a:ext cx="431400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 </a:t>
            </a:r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(CRS)</a:t>
            </a:r>
            <a:endParaRPr lang="zh-TW" altLang="en-US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0544C8D-0C22-4BC4-AE05-2E6A97EFFEAA}"/>
              </a:ext>
            </a:extLst>
          </p:cNvPr>
          <p:cNvSpPr txBox="1"/>
          <p:nvPr/>
        </p:nvSpPr>
        <p:spPr>
          <a:xfrm>
            <a:off x="448758" y="1422628"/>
            <a:ext cx="116721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投影座標系統（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Projected Coordinate System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，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PCS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將橢球體投影至平面地圖上，再依據投影的結果給定原點與座標軸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6638A57-B797-410F-BD76-F9F9A805D1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178"/>
          <a:stretch/>
        </p:blipFill>
        <p:spPr>
          <a:xfrm>
            <a:off x="2734328" y="2253624"/>
            <a:ext cx="6409672" cy="4526679"/>
          </a:xfrm>
          <a:prstGeom prst="rect">
            <a:avLst/>
          </a:prstGeom>
        </p:spPr>
      </p:pic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5FFFACEB-5F39-7DE2-A8A9-FEFEE0CED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240EFC-89B0-AF8B-3C0E-16D99E8AF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2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3180E2B-4ADE-EE7C-7BAC-094255337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593" y="2243229"/>
            <a:ext cx="2838813" cy="281475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38146AF-F153-8992-0B5D-5D39BC55B974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886" y="1087549"/>
            <a:ext cx="2673837" cy="111876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476D16E-596D-9768-5736-71D4629DAF71}"/>
              </a:ext>
            </a:extLst>
          </p:cNvPr>
          <p:cNvSpPr txBox="1"/>
          <p:nvPr/>
        </p:nvSpPr>
        <p:spPr>
          <a:xfrm>
            <a:off x="1509240" y="5411842"/>
            <a:ext cx="91735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6">
                    <a:lumMod val="50000"/>
                  </a:schemeClr>
                </a:solidFill>
                <a:latin typeface="Georgia" panose="02040502050405020303" pitchFamily="18" charset="0"/>
                <a:hlinkClick r:id="rId5"/>
              </a:rPr>
              <a:t>https://app.sli.do/event/uYzinoFnTDw2mRfxugLVj2</a:t>
            </a:r>
            <a:endParaRPr lang="zh-TW" altLang="en-US" sz="2400" b="1" dirty="0">
              <a:solidFill>
                <a:schemeClr val="accent6">
                  <a:lumMod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948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B45BA15-658B-4046-83C4-1F28E2E761C2}"/>
              </a:ext>
            </a:extLst>
          </p:cNvPr>
          <p:cNvSpPr txBox="1"/>
          <p:nvPr/>
        </p:nvSpPr>
        <p:spPr>
          <a:xfrm>
            <a:off x="0" y="305294"/>
            <a:ext cx="431400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 </a:t>
            </a:r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(CRS)</a:t>
            </a:r>
            <a:endParaRPr lang="zh-TW" altLang="en-US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0544C8D-0C22-4BC4-AE05-2E6A97EFFEAA}"/>
              </a:ext>
            </a:extLst>
          </p:cNvPr>
          <p:cNvSpPr txBox="1"/>
          <p:nvPr/>
        </p:nvSpPr>
        <p:spPr>
          <a:xfrm>
            <a:off x="448758" y="1422628"/>
            <a:ext cx="116721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投影座標系統（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Projected Coordinate System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，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PCS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橫麥卡托投影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kern="1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二度</a:t>
            </a:r>
            <a:r>
              <a:rPr lang="zh-TW" altLang="zh-TW" sz="2400" kern="1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分帶</a:t>
            </a:r>
            <a:br>
              <a:rPr lang="en-US" altLang="zh-TW" sz="2400" kern="1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</a:br>
            <a:r>
              <a:rPr lang="en-US" altLang="zh-TW" sz="2400" kern="1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( TWD97/TM2 121 </a:t>
            </a:r>
            <a:r>
              <a:rPr lang="en-US" altLang="zh-TW" sz="2400" kern="100" dirty="0">
                <a:latin typeface="Georgia" panose="02040502050405020303" pitchFamily="18" charset="0"/>
                <a:ea typeface="Adobe 黑体 Std R" panose="020B0400000000000000" pitchFamily="34" charset="-128"/>
              </a:rPr>
              <a:t>)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9E215E1-795A-489C-BDB2-B07BE00F63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932" y="3686103"/>
            <a:ext cx="3836829" cy="1635764"/>
          </a:xfrm>
          <a:prstGeom prst="rect">
            <a:avLst/>
          </a:prstGeom>
          <a:noFill/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B9DA7F0-9A39-4072-9AB7-17D233D7F1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0867" y="2142082"/>
            <a:ext cx="7290013" cy="4305005"/>
          </a:xfrm>
          <a:prstGeom prst="rect">
            <a:avLst/>
          </a:prstGeom>
          <a:noFill/>
        </p:spPr>
      </p:pic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5DE0C7E0-31D0-C2CC-45B7-86B73047A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20</a:t>
            </a:fld>
            <a:endParaRPr lang="zh-TW" altLang="en-US"/>
          </a:p>
        </p:txBody>
      </p:sp>
      <p:sp>
        <p:nvSpPr>
          <p:cNvPr id="2" name="左大括弧 1">
            <a:extLst>
              <a:ext uri="{FF2B5EF4-FFF2-40B4-BE49-F238E27FC236}">
                <a16:creationId xmlns:a16="http://schemas.microsoft.com/office/drawing/2014/main" id="{AD581C0A-682B-B7D1-8CBD-7EDE14C99972}"/>
              </a:ext>
            </a:extLst>
          </p:cNvPr>
          <p:cNvSpPr/>
          <p:nvPr/>
        </p:nvSpPr>
        <p:spPr>
          <a:xfrm rot="16200000">
            <a:off x="5729100" y="5284601"/>
            <a:ext cx="363633" cy="1406486"/>
          </a:xfrm>
          <a:prstGeom prst="leftBrac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2543AA3-CDBF-44BB-225F-1A34DB8585E2}"/>
              </a:ext>
            </a:extLst>
          </p:cNvPr>
          <p:cNvSpPr txBox="1"/>
          <p:nvPr/>
        </p:nvSpPr>
        <p:spPr>
          <a:xfrm>
            <a:off x="5308338" y="6191773"/>
            <a:ext cx="12051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000" kern="1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二度</a:t>
            </a:r>
            <a:endParaRPr lang="zh-TW" altLang="en-US" sz="1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405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圖片 36">
            <a:extLst>
              <a:ext uri="{FF2B5EF4-FFF2-40B4-BE49-F238E27FC236}">
                <a16:creationId xmlns:a16="http://schemas.microsoft.com/office/drawing/2014/main" id="{1028CA33-BBFE-2E94-C26A-425292F20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70" y="833120"/>
            <a:ext cx="5939154" cy="5862321"/>
          </a:xfrm>
          <a:prstGeom prst="rect">
            <a:avLst/>
          </a:prstGeom>
        </p:spPr>
      </p:pic>
      <p:pic>
        <p:nvPicPr>
          <p:cNvPr id="39" name="圖片 38">
            <a:extLst>
              <a:ext uri="{FF2B5EF4-FFF2-40B4-BE49-F238E27FC236}">
                <a16:creationId xmlns:a16="http://schemas.microsoft.com/office/drawing/2014/main" id="{431BADAE-4683-B351-AD56-B083F58F6D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33120"/>
            <a:ext cx="5939154" cy="5862321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BB45BA15-658B-4046-83C4-1F28E2E761C2}"/>
              </a:ext>
            </a:extLst>
          </p:cNvPr>
          <p:cNvSpPr txBox="1"/>
          <p:nvPr/>
        </p:nvSpPr>
        <p:spPr>
          <a:xfrm>
            <a:off x="0" y="305294"/>
            <a:ext cx="431400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 </a:t>
            </a:r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(CRS)</a:t>
            </a:r>
            <a:endParaRPr lang="zh-TW" altLang="en-US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5DE0C7E0-31D0-C2CC-45B7-86B73047A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21</a:t>
            </a:fld>
            <a:endParaRPr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AAED44EA-5C21-23CE-C236-A3D361301EE5}"/>
              </a:ext>
            </a:extLst>
          </p:cNvPr>
          <p:cNvSpPr txBox="1"/>
          <p:nvPr/>
        </p:nvSpPr>
        <p:spPr>
          <a:xfrm>
            <a:off x="8214581" y="6506274"/>
            <a:ext cx="23505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600" kern="1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TWD97/TM2 121</a:t>
            </a:r>
            <a:r>
              <a:rPr lang="zh-TW" altLang="zh-TW" sz="1600" kern="1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分</a:t>
            </a:r>
            <a:r>
              <a:rPr lang="zh-TW" altLang="en-US" sz="1600" kern="1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帶</a:t>
            </a:r>
            <a:endParaRPr lang="en-US" altLang="zh-TW" sz="1200" kern="1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181D8801-9246-AD35-A597-86BF542CF440}"/>
              </a:ext>
            </a:extLst>
          </p:cNvPr>
          <p:cNvSpPr txBox="1"/>
          <p:nvPr/>
        </p:nvSpPr>
        <p:spPr>
          <a:xfrm>
            <a:off x="6557422" y="6506274"/>
            <a:ext cx="16964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kern="1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投影座標系統</a:t>
            </a:r>
            <a:endParaRPr lang="en-US" altLang="zh-TW" sz="1400" b="1" kern="1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616755A5-C9B9-57A6-285D-814DF0A6CBBB}"/>
              </a:ext>
            </a:extLst>
          </p:cNvPr>
          <p:cNvSpPr txBox="1"/>
          <p:nvPr/>
        </p:nvSpPr>
        <p:spPr>
          <a:xfrm>
            <a:off x="2264074" y="6506274"/>
            <a:ext cx="23505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kern="1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經緯度</a:t>
            </a:r>
            <a:endParaRPr lang="en-US" altLang="zh-TW" sz="1200" kern="1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F8A68608-C8B4-6373-A314-B92534EF4BA4}"/>
              </a:ext>
            </a:extLst>
          </p:cNvPr>
          <p:cNvSpPr txBox="1"/>
          <p:nvPr/>
        </p:nvSpPr>
        <p:spPr>
          <a:xfrm>
            <a:off x="588985" y="6506274"/>
            <a:ext cx="16964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kern="100" dirty="0">
                <a:latin typeface="Georgia" panose="02040502050405020303" pitchFamily="18" charset="0"/>
                <a:ea typeface="Adobe 黑体 Std R" panose="020B0400000000000000" pitchFamily="34" charset="-128"/>
              </a:rPr>
              <a:t>地理</a:t>
            </a:r>
            <a:r>
              <a:rPr lang="zh-TW" altLang="en-US" b="1" kern="1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座標系統</a:t>
            </a:r>
            <a:endParaRPr lang="en-US" altLang="zh-TW" sz="1400" b="1" kern="1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40" name="矩形: 圓角 39">
            <a:extLst>
              <a:ext uri="{FF2B5EF4-FFF2-40B4-BE49-F238E27FC236}">
                <a16:creationId xmlns:a16="http://schemas.microsoft.com/office/drawing/2014/main" id="{E6C71D5A-EBD4-543F-0021-5EE0D235CC23}"/>
              </a:ext>
            </a:extLst>
          </p:cNvPr>
          <p:cNvSpPr/>
          <p:nvPr/>
        </p:nvSpPr>
        <p:spPr>
          <a:xfrm>
            <a:off x="9593097" y="6306087"/>
            <a:ext cx="671668" cy="22738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: 圓角 40">
            <a:extLst>
              <a:ext uri="{FF2B5EF4-FFF2-40B4-BE49-F238E27FC236}">
                <a16:creationId xmlns:a16="http://schemas.microsoft.com/office/drawing/2014/main" id="{290421ED-4B3A-A0E7-B8E6-C00297E58CE5}"/>
              </a:ext>
            </a:extLst>
          </p:cNvPr>
          <p:cNvSpPr/>
          <p:nvPr/>
        </p:nvSpPr>
        <p:spPr>
          <a:xfrm>
            <a:off x="3574497" y="6306087"/>
            <a:ext cx="671668" cy="22738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7938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圖片 38">
            <a:extLst>
              <a:ext uri="{FF2B5EF4-FFF2-40B4-BE49-F238E27FC236}">
                <a16:creationId xmlns:a16="http://schemas.microsoft.com/office/drawing/2014/main" id="{431BADAE-4683-B351-AD56-B083F58F6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33120"/>
            <a:ext cx="5939154" cy="5862321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BB45BA15-658B-4046-83C4-1F28E2E761C2}"/>
              </a:ext>
            </a:extLst>
          </p:cNvPr>
          <p:cNvSpPr txBox="1"/>
          <p:nvPr/>
        </p:nvSpPr>
        <p:spPr>
          <a:xfrm>
            <a:off x="0" y="305294"/>
            <a:ext cx="431400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 </a:t>
            </a:r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(CRS)</a:t>
            </a:r>
            <a:endParaRPr lang="zh-TW" altLang="en-US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5DE0C7E0-31D0-C2CC-45B7-86B73047A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22</a:t>
            </a:fld>
            <a:endParaRPr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AAED44EA-5C21-23CE-C236-A3D361301EE5}"/>
              </a:ext>
            </a:extLst>
          </p:cNvPr>
          <p:cNvSpPr txBox="1"/>
          <p:nvPr/>
        </p:nvSpPr>
        <p:spPr>
          <a:xfrm>
            <a:off x="8214581" y="6506274"/>
            <a:ext cx="23505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600" kern="1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TWD97/TM2 121</a:t>
            </a:r>
            <a:r>
              <a:rPr lang="zh-TW" altLang="zh-TW" sz="1600" kern="1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分</a:t>
            </a:r>
            <a:r>
              <a:rPr lang="zh-TW" altLang="en-US" sz="1600" kern="1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帶</a:t>
            </a:r>
            <a:endParaRPr lang="en-US" altLang="zh-TW" sz="1200" kern="1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181D8801-9246-AD35-A597-86BF542CF440}"/>
              </a:ext>
            </a:extLst>
          </p:cNvPr>
          <p:cNvSpPr txBox="1"/>
          <p:nvPr/>
        </p:nvSpPr>
        <p:spPr>
          <a:xfrm>
            <a:off x="6557422" y="6506274"/>
            <a:ext cx="16964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kern="1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投影座標系統</a:t>
            </a:r>
            <a:endParaRPr lang="en-US" altLang="zh-TW" sz="1400" b="1" kern="1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40" name="矩形: 圓角 39">
            <a:extLst>
              <a:ext uri="{FF2B5EF4-FFF2-40B4-BE49-F238E27FC236}">
                <a16:creationId xmlns:a16="http://schemas.microsoft.com/office/drawing/2014/main" id="{E6C71D5A-EBD4-543F-0021-5EE0D235CC23}"/>
              </a:ext>
            </a:extLst>
          </p:cNvPr>
          <p:cNvSpPr/>
          <p:nvPr/>
        </p:nvSpPr>
        <p:spPr>
          <a:xfrm>
            <a:off x="9593097" y="6306087"/>
            <a:ext cx="671668" cy="22738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5201F347-BBF7-9D14-D09E-7C3343A764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4" t="3065" r="6229" b="2216"/>
          <a:stretch/>
        </p:blipFill>
        <p:spPr>
          <a:xfrm>
            <a:off x="29347" y="1838809"/>
            <a:ext cx="2776790" cy="4356251"/>
          </a:xfrm>
          <a:prstGeom prst="rect">
            <a:avLst/>
          </a:prstGeom>
        </p:spPr>
      </p:pic>
      <p:sp>
        <p:nvSpPr>
          <p:cNvPr id="6" name="箭號: 弧形下彎 5">
            <a:extLst>
              <a:ext uri="{FF2B5EF4-FFF2-40B4-BE49-F238E27FC236}">
                <a16:creationId xmlns:a16="http://schemas.microsoft.com/office/drawing/2014/main" id="{BF82CC7C-9AD7-1652-5985-58CAF1412E4C}"/>
              </a:ext>
            </a:extLst>
          </p:cNvPr>
          <p:cNvSpPr/>
          <p:nvPr/>
        </p:nvSpPr>
        <p:spPr>
          <a:xfrm rot="2130911" flipH="1">
            <a:off x="5905912" y="4730484"/>
            <a:ext cx="2705233" cy="538345"/>
          </a:xfrm>
          <a:prstGeom prst="curved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61AB4292-FCE6-0C01-F1AA-B2E42BF0B70A}"/>
              </a:ext>
            </a:extLst>
          </p:cNvPr>
          <p:cNvSpPr/>
          <p:nvPr/>
        </p:nvSpPr>
        <p:spPr>
          <a:xfrm>
            <a:off x="7973862" y="5896142"/>
            <a:ext cx="298918" cy="298918"/>
          </a:xfrm>
          <a:prstGeom prst="ellipse">
            <a:avLst/>
          </a:prstGeom>
          <a:solidFill>
            <a:srgbClr val="C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085B96C-1D54-C630-7D76-781207130E21}"/>
              </a:ext>
            </a:extLst>
          </p:cNvPr>
          <p:cNvSpPr txBox="1"/>
          <p:nvPr/>
        </p:nvSpPr>
        <p:spPr>
          <a:xfrm>
            <a:off x="2794915" y="2863200"/>
            <a:ext cx="2678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>
                <a:latin typeface="Georgia" panose="02040502050405020303" pitchFamily="18" charset="0"/>
              </a:rPr>
              <a:t>(</a:t>
            </a:r>
            <a:r>
              <a:rPr lang="en-US" altLang="zh-TW" sz="2000" b="1" dirty="0">
                <a:solidFill>
                  <a:schemeClr val="accent5">
                    <a:lumMod val="75000"/>
                  </a:schemeClr>
                </a:solidFill>
                <a:latin typeface="Georgia" panose="02040502050405020303" pitchFamily="18" charset="0"/>
              </a:rPr>
              <a:t>249700</a:t>
            </a:r>
            <a:r>
              <a:rPr lang="en-US" altLang="zh-TW" sz="2000" b="1" dirty="0">
                <a:latin typeface="Georgia" panose="02040502050405020303" pitchFamily="18" charset="0"/>
              </a:rPr>
              <a:t>, </a:t>
            </a: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2741900</a:t>
            </a:r>
            <a:r>
              <a:rPr lang="en-US" altLang="zh-TW" sz="2000" b="1" dirty="0">
                <a:latin typeface="Georgia" panose="02040502050405020303" pitchFamily="18" charset="0"/>
              </a:rPr>
              <a:t>)</a:t>
            </a:r>
            <a:endParaRPr lang="zh-TW" altLang="en-US" sz="1600" b="1" dirty="0">
              <a:latin typeface="Georgia" panose="02040502050405020303" pitchFamily="18" charset="0"/>
            </a:endParaRPr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40CA9D6D-9C1B-1DCF-7118-2236A7DFA643}"/>
              </a:ext>
            </a:extLst>
          </p:cNvPr>
          <p:cNvCxnSpPr>
            <a:cxnSpLocks/>
          </p:cNvCxnSpPr>
          <p:nvPr/>
        </p:nvCxnSpPr>
        <p:spPr>
          <a:xfrm flipV="1">
            <a:off x="2978482" y="3263310"/>
            <a:ext cx="979131" cy="822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906F368B-A915-32AD-CFD2-09DD3CF29367}"/>
              </a:ext>
            </a:extLst>
          </p:cNvPr>
          <p:cNvCxnSpPr>
            <a:cxnSpLocks/>
          </p:cNvCxnSpPr>
          <p:nvPr/>
        </p:nvCxnSpPr>
        <p:spPr>
          <a:xfrm>
            <a:off x="4175281" y="3264132"/>
            <a:ext cx="1099511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BB16F54-F281-AFAF-DDC5-D32EA9958673}"/>
              </a:ext>
            </a:extLst>
          </p:cNvPr>
          <p:cNvCxnSpPr>
            <a:cxnSpLocks/>
          </p:cNvCxnSpPr>
          <p:nvPr/>
        </p:nvCxnSpPr>
        <p:spPr>
          <a:xfrm flipH="1">
            <a:off x="3129342" y="3263310"/>
            <a:ext cx="410630" cy="696333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D10058EA-6484-77DD-07A9-43CFAB3F5E7F}"/>
              </a:ext>
            </a:extLst>
          </p:cNvPr>
          <p:cNvCxnSpPr>
            <a:cxnSpLocks/>
          </p:cNvCxnSpPr>
          <p:nvPr/>
        </p:nvCxnSpPr>
        <p:spPr>
          <a:xfrm>
            <a:off x="4667645" y="3269997"/>
            <a:ext cx="523229" cy="649006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9ECECE2-E9B6-C76E-A7B6-D581FC276464}"/>
              </a:ext>
            </a:extLst>
          </p:cNvPr>
          <p:cNvSpPr txBox="1"/>
          <p:nvPr/>
        </p:nvSpPr>
        <p:spPr>
          <a:xfrm>
            <a:off x="2216922" y="4042580"/>
            <a:ext cx="18181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Georgia" panose="02040502050405020303" pitchFamily="18" charset="0"/>
                <a:ea typeface="Adobe 黑体 Std R" panose="020B0400000000000000" pitchFamily="34" charset="-128"/>
              </a:rPr>
              <a:t>距離假想 </a:t>
            </a:r>
            <a:r>
              <a:rPr lang="en-US" altLang="zh-TW" sz="2000" b="1" dirty="0">
                <a:latin typeface="Georgia" panose="02040502050405020303" pitchFamily="18" charset="0"/>
                <a:ea typeface="Adobe 黑体 Std R" panose="020B0400000000000000" pitchFamily="34" charset="-128"/>
              </a:rPr>
              <a:t>Y </a:t>
            </a:r>
            <a:r>
              <a:rPr lang="zh-TW" altLang="en-US" sz="2000" b="1" dirty="0">
                <a:latin typeface="Georgia" panose="02040502050405020303" pitchFamily="18" charset="0"/>
                <a:ea typeface="Adobe 黑体 Std R" panose="020B0400000000000000" pitchFamily="34" charset="-128"/>
              </a:rPr>
              <a:t>軸</a:t>
            </a:r>
            <a:endParaRPr lang="en-US" altLang="zh-TW" sz="2000" b="1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  <a:p>
            <a:pPr algn="ctr"/>
            <a:r>
              <a:rPr lang="en-US" altLang="zh-TW" sz="2000" b="1" dirty="0">
                <a:latin typeface="Georgia" panose="02040502050405020303" pitchFamily="18" charset="0"/>
                <a:ea typeface="Adobe 黑体 Std R" panose="020B0400000000000000" pitchFamily="34" charset="-128"/>
              </a:rPr>
              <a:t>249700</a:t>
            </a:r>
            <a:r>
              <a:rPr lang="zh-TW" altLang="en-US" sz="2000" b="1" dirty="0">
                <a:latin typeface="Georgia" panose="02040502050405020303" pitchFamily="18" charset="0"/>
                <a:ea typeface="Adobe 黑体 Std R" panose="020B0400000000000000" pitchFamily="34" charset="-128"/>
              </a:rPr>
              <a:t> 公尺</a:t>
            </a:r>
            <a:endParaRPr lang="zh-TW" altLang="en-US" sz="1600" b="1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D7D19535-83A3-E8F1-472C-D3E2DCE2F72B}"/>
              </a:ext>
            </a:extLst>
          </p:cNvPr>
          <p:cNvSpPr txBox="1"/>
          <p:nvPr/>
        </p:nvSpPr>
        <p:spPr>
          <a:xfrm>
            <a:off x="4199326" y="4042580"/>
            <a:ext cx="18966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Georgia" panose="02040502050405020303" pitchFamily="18" charset="0"/>
                <a:ea typeface="Adobe 黑体 Std R" panose="020B0400000000000000" pitchFamily="34" charset="-128"/>
              </a:rPr>
              <a:t>距離赤道</a:t>
            </a:r>
            <a:endParaRPr lang="en-US" altLang="zh-TW" sz="2000" b="1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  <a:p>
            <a:pPr algn="ctr"/>
            <a:r>
              <a:rPr lang="en-US" altLang="zh-TW" sz="2000" b="1" dirty="0">
                <a:latin typeface="Georgia" panose="02040502050405020303" pitchFamily="18" charset="0"/>
                <a:ea typeface="Adobe 黑体 Std R" panose="020B0400000000000000" pitchFamily="34" charset="-128"/>
              </a:rPr>
              <a:t>2741900</a:t>
            </a:r>
            <a:r>
              <a:rPr lang="zh-TW" altLang="en-US" sz="2000" b="1" dirty="0">
                <a:latin typeface="Georgia" panose="02040502050405020303" pitchFamily="18" charset="0"/>
                <a:ea typeface="Adobe 黑体 Std R" panose="020B0400000000000000" pitchFamily="34" charset="-128"/>
              </a:rPr>
              <a:t> 公尺</a:t>
            </a:r>
            <a:endParaRPr lang="zh-TW" altLang="en-US" sz="1600" b="1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65635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B45BA15-658B-4046-83C4-1F28E2E761C2}"/>
              </a:ext>
            </a:extLst>
          </p:cNvPr>
          <p:cNvSpPr txBox="1"/>
          <p:nvPr/>
        </p:nvSpPr>
        <p:spPr>
          <a:xfrm>
            <a:off x="0" y="305294"/>
            <a:ext cx="431400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 </a:t>
            </a:r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(CRS)</a:t>
            </a:r>
            <a:endParaRPr lang="zh-TW" altLang="en-US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0544C8D-0C22-4BC4-AE05-2E6A97EFFEAA}"/>
              </a:ext>
            </a:extLst>
          </p:cNvPr>
          <p:cNvSpPr txBox="1"/>
          <p:nvPr/>
        </p:nvSpPr>
        <p:spPr>
          <a:xfrm>
            <a:off x="448758" y="1422628"/>
            <a:ext cx="116721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EPSG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European Petroleum Survey Group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定義唯一代碼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WKID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Well-Known ID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），便於辨識與轉換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全球通用地理座標系統（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WGS 1984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）： </a:t>
            </a:r>
            <a:r>
              <a:rPr lang="en-US" altLang="zh-TW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EPSG:4326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臺灣常用投影座標系統（</a:t>
            </a:r>
            <a:r>
              <a:rPr lang="en-US" altLang="zh-TW" sz="2400" kern="1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TWD97/TM2 121</a:t>
            </a:r>
            <a:r>
              <a:rPr lang="zh-TW" altLang="zh-TW" sz="2400" kern="1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分帶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）： </a:t>
            </a:r>
            <a:r>
              <a:rPr lang="en-US" altLang="zh-TW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EPSG:3826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7B819DD-0D52-424A-BE4D-AB178BC760C7}"/>
              </a:ext>
            </a:extLst>
          </p:cNvPr>
          <p:cNvGraphicFramePr>
            <a:graphicFrameLocks noGrp="1"/>
          </p:cNvGraphicFramePr>
          <p:nvPr/>
        </p:nvGraphicFramePr>
        <p:xfrm>
          <a:off x="682438" y="3863401"/>
          <a:ext cx="10513882" cy="229095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2242679">
                  <a:extLst>
                    <a:ext uri="{9D8B030D-6E8A-4147-A177-3AD203B41FA5}">
                      <a16:colId xmlns:a16="http://schemas.microsoft.com/office/drawing/2014/main" val="4120815498"/>
                    </a:ext>
                  </a:extLst>
                </a:gridCol>
                <a:gridCol w="1793086">
                  <a:extLst>
                    <a:ext uri="{9D8B030D-6E8A-4147-A177-3AD203B41FA5}">
                      <a16:colId xmlns:a16="http://schemas.microsoft.com/office/drawing/2014/main" val="2874414344"/>
                    </a:ext>
                  </a:extLst>
                </a:gridCol>
                <a:gridCol w="937535">
                  <a:extLst>
                    <a:ext uri="{9D8B030D-6E8A-4147-A177-3AD203B41FA5}">
                      <a16:colId xmlns:a16="http://schemas.microsoft.com/office/drawing/2014/main" val="1150231181"/>
                    </a:ext>
                  </a:extLst>
                </a:gridCol>
                <a:gridCol w="3351136">
                  <a:extLst>
                    <a:ext uri="{9D8B030D-6E8A-4147-A177-3AD203B41FA5}">
                      <a16:colId xmlns:a16="http://schemas.microsoft.com/office/drawing/2014/main" val="1642652748"/>
                    </a:ext>
                  </a:extLst>
                </a:gridCol>
                <a:gridCol w="2189446">
                  <a:extLst>
                    <a:ext uri="{9D8B030D-6E8A-4147-A177-3AD203B41FA5}">
                      <a16:colId xmlns:a16="http://schemas.microsoft.com/office/drawing/2014/main" val="2207902092"/>
                    </a:ext>
                  </a:extLst>
                </a:gridCol>
              </a:tblGrid>
              <a:tr h="769559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座標類型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特徵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單位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臺灣常用</a:t>
                      </a: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WKID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實例</a:t>
                      </a:r>
                    </a:p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（臺北車站）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35303311"/>
                  </a:ext>
                </a:extLst>
              </a:tr>
              <a:tr h="769559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地理座標系統</a:t>
                      </a:r>
                    </a:p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（</a:t>
                      </a: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GCS</a:t>
                      </a:r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經緯度座標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角度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EPSG:4326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(WGS 84)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(121.51754, 25.04624)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12639352"/>
                  </a:ext>
                </a:extLst>
              </a:tr>
              <a:tr h="751840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投影座標系統</a:t>
                      </a:r>
                    </a:p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（</a:t>
                      </a: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PCS</a:t>
                      </a:r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利用投影所得的平面座標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公尺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EPSG:3826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(TWD97/TM2 121</a:t>
                      </a:r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分帶</a:t>
                      </a: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)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(302221.38, 2770999.06)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75298381"/>
                  </a:ext>
                </a:extLst>
              </a:tr>
            </a:tbl>
          </a:graphicData>
        </a:graphic>
      </p:graphicFrame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623DEE7F-7921-4CF9-76AA-7058D949D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9508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FB9536A-F921-FCDE-1A03-61BA1B66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24</a:t>
            </a:fld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29DB16A-19A6-0A91-B774-16B3E6FF0F65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F6899B8-FE2C-2B2F-62D6-4F3440621CBC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366AD89-BC36-FC3A-C050-52B118EA504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600" b="1" dirty="0">
                <a:solidFill>
                  <a:srgbClr val="5B5B5B"/>
                </a:solidFill>
              </a:rPr>
              <a:t>地理資料的「屬性資料」儲存在哪個檔案內？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5D2608B-5154-9716-D143-7AD7585C10C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300" b="1">
                <a:solidFill>
                  <a:srgbClr val="5B5B5B"/>
                </a:solidFill>
              </a:rPr>
              <a:t>ⓘ</a:t>
            </a:r>
            <a:r>
              <a:rPr lang="en-US" altLang="zh-TW" sz="1400">
                <a:solidFill>
                  <a:srgbClr val="5B5B5B"/>
                </a:solidFill>
              </a:rPr>
              <a:t> Start presenting to display the poll results on this slide.</a:t>
            </a:r>
            <a:endParaRPr lang="zh-TW" altLang="en-US" sz="1400">
              <a:solidFill>
                <a:srgbClr val="5B5B5B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749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D1E1841-3DC8-FF05-9E1E-0BE146B11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25</a:t>
            </a:fld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1C1D1D4-29E8-E79C-065C-D748BD46697A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20236F3-0E71-1326-32AF-4A91F80B5522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121F3E0-E7E4-36AE-B5E8-F90DF0947D4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600" b="1" dirty="0">
                <a:solidFill>
                  <a:srgbClr val="5B5B5B"/>
                </a:solidFill>
              </a:rPr>
              <a:t>以下哪個</a:t>
            </a:r>
            <a:r>
              <a:rPr lang="en-US" altLang="zh-TW" sz="3600" b="1" dirty="0">
                <a:solidFill>
                  <a:srgbClr val="5B5B5B"/>
                </a:solidFill>
              </a:rPr>
              <a:t>WKT</a:t>
            </a:r>
            <a:r>
              <a:rPr lang="zh-TW" altLang="en-US" sz="3600" b="1" dirty="0">
                <a:solidFill>
                  <a:srgbClr val="5B5B5B"/>
                </a:solidFill>
              </a:rPr>
              <a:t>格式正確？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1A187BC-ACFA-BCCE-31E4-011574393E27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300" b="1">
                <a:solidFill>
                  <a:srgbClr val="5B5B5B"/>
                </a:solidFill>
              </a:rPr>
              <a:t>ⓘ</a:t>
            </a:r>
            <a:r>
              <a:rPr lang="en-US" altLang="zh-TW" sz="1400">
                <a:solidFill>
                  <a:srgbClr val="5B5B5B"/>
                </a:solidFill>
              </a:rPr>
              <a:t> Start presenting to display the poll results on this slide.</a:t>
            </a:r>
            <a:endParaRPr lang="zh-TW" altLang="en-US" sz="1400">
              <a:solidFill>
                <a:srgbClr val="5B5B5B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2327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8A25F11-DFF6-EE32-998A-8F1D1A0B8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26</a:t>
            </a:fld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8D5CEDC-B6B2-CC15-2D31-794F42C6CFF8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1754C98-795F-7D9D-178E-D6DF202FC23E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B70DB63-5E94-FDC7-21B8-781B83EE5390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600" b="1">
                <a:solidFill>
                  <a:srgbClr val="5B5B5B"/>
                </a:solidFill>
              </a:rPr>
              <a:t>關於「座標 </a:t>
            </a:r>
            <a:r>
              <a:rPr lang="en-US" altLang="zh-TW" sz="3600" b="1">
                <a:solidFill>
                  <a:srgbClr val="5B5B5B"/>
                </a:solidFill>
              </a:rPr>
              <a:t>(249700, 2741900)</a:t>
            </a:r>
            <a:r>
              <a:rPr lang="zh-TW" altLang="en-US" sz="3600" b="1">
                <a:solidFill>
                  <a:srgbClr val="5B5B5B"/>
                </a:solidFill>
              </a:rPr>
              <a:t>」的敘述哪些正確？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E3AA40F-9DF7-2224-2527-96A7A46C62D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300" b="1">
                <a:solidFill>
                  <a:srgbClr val="5B5B5B"/>
                </a:solidFill>
              </a:rPr>
              <a:t>ⓘ</a:t>
            </a:r>
            <a:r>
              <a:rPr lang="en-US" altLang="zh-TW" sz="1400">
                <a:solidFill>
                  <a:srgbClr val="5B5B5B"/>
                </a:solidFill>
              </a:rPr>
              <a:t> Start presenting to display the poll results on this slide.</a:t>
            </a:r>
            <a:endParaRPr lang="zh-TW" altLang="en-US" sz="1400">
              <a:solidFill>
                <a:srgbClr val="5B5B5B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005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29AC6AD-F8D8-9352-25C0-AD9A57B25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27</a:t>
            </a:fld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7E1AFD9-C31D-6CCC-43D4-EB719C1CA034}"/>
              </a:ext>
            </a:extLst>
          </p:cNvPr>
          <p:cNvSpPr/>
          <p:nvPr/>
        </p:nvSpPr>
        <p:spPr>
          <a:xfrm>
            <a:off x="227831" y="1713895"/>
            <a:ext cx="5732585" cy="4309685"/>
          </a:xfrm>
          <a:prstGeom prst="roundRect">
            <a:avLst>
              <a:gd name="adj" fmla="val 42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3A47225-97A4-4D7E-0BCD-F516E229EC6D}"/>
              </a:ext>
            </a:extLst>
          </p:cNvPr>
          <p:cNvSpPr/>
          <p:nvPr/>
        </p:nvSpPr>
        <p:spPr>
          <a:xfrm>
            <a:off x="6280160" y="1713895"/>
            <a:ext cx="5732585" cy="4309685"/>
          </a:xfrm>
          <a:prstGeom prst="roundRect">
            <a:avLst>
              <a:gd name="adj" fmla="val 42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FAC90A6-0828-241C-9C13-7A3E50CF9AA3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地理資訊系統軟體</a:t>
            </a:r>
            <a:endParaRPr lang="en-US" altLang="zh-TW" sz="3400" b="1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E313AA7-7387-AC82-1DE7-0DFA245F5AD0}"/>
              </a:ext>
            </a:extLst>
          </p:cNvPr>
          <p:cNvSpPr txBox="1"/>
          <p:nvPr/>
        </p:nvSpPr>
        <p:spPr>
          <a:xfrm>
            <a:off x="1911053" y="5334845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</a:t>
            </a:r>
          </a:p>
        </p:txBody>
      </p:sp>
      <p:pic>
        <p:nvPicPr>
          <p:cNvPr id="9" name="圖片 8">
            <a:hlinkClick r:id="rId2"/>
            <a:extLst>
              <a:ext uri="{FF2B5EF4-FFF2-40B4-BE49-F238E27FC236}">
                <a16:creationId xmlns:a16="http://schemas.microsoft.com/office/drawing/2014/main" id="{2998BFC6-F27B-1BFE-47BB-59332620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15" y="1805085"/>
            <a:ext cx="2120442" cy="2120442"/>
          </a:xfrm>
          <a:prstGeom prst="rect">
            <a:avLst/>
          </a:prstGeom>
        </p:spPr>
      </p:pic>
      <p:pic>
        <p:nvPicPr>
          <p:cNvPr id="10" name="圖片 9">
            <a:hlinkClick r:id="rId4"/>
            <a:extLst>
              <a:ext uri="{FF2B5EF4-FFF2-40B4-BE49-F238E27FC236}">
                <a16:creationId xmlns:a16="http://schemas.microsoft.com/office/drawing/2014/main" id="{6F149DFD-EF44-84DF-0D7F-9A87DA852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8901" y="2621490"/>
            <a:ext cx="2871050" cy="854586"/>
          </a:xfrm>
          <a:prstGeom prst="rect">
            <a:avLst/>
          </a:prstGeom>
        </p:spPr>
      </p:pic>
      <p:pic>
        <p:nvPicPr>
          <p:cNvPr id="11" name="圖片 10">
            <a:hlinkClick r:id="rId6"/>
            <a:extLst>
              <a:ext uri="{FF2B5EF4-FFF2-40B4-BE49-F238E27FC236}">
                <a16:creationId xmlns:a16="http://schemas.microsoft.com/office/drawing/2014/main" id="{EEF57E95-B061-D5E1-6CD7-7C339BF06F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92987" y="2156277"/>
            <a:ext cx="1753487" cy="1753487"/>
          </a:xfrm>
          <a:prstGeom prst="rect">
            <a:avLst/>
          </a:prstGeom>
        </p:spPr>
      </p:pic>
      <p:pic>
        <p:nvPicPr>
          <p:cNvPr id="12" name="圖片 11">
            <a:hlinkClick r:id="rId8"/>
            <a:extLst>
              <a:ext uri="{FF2B5EF4-FFF2-40B4-BE49-F238E27FC236}">
                <a16:creationId xmlns:a16="http://schemas.microsoft.com/office/drawing/2014/main" id="{EDB76023-C897-406F-A661-0E91DE9ABCA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005" t="33638" r="13574" b="31955"/>
          <a:stretch/>
        </p:blipFill>
        <p:spPr>
          <a:xfrm>
            <a:off x="8569560" y="2703069"/>
            <a:ext cx="3114478" cy="776818"/>
          </a:xfrm>
          <a:prstGeom prst="rect">
            <a:avLst/>
          </a:prstGeom>
        </p:spPr>
      </p:pic>
      <p:pic>
        <p:nvPicPr>
          <p:cNvPr id="13" name="圖片 12">
            <a:hlinkClick r:id="rId10"/>
            <a:extLst>
              <a:ext uri="{FF2B5EF4-FFF2-40B4-BE49-F238E27FC236}">
                <a16:creationId xmlns:a16="http://schemas.microsoft.com/office/drawing/2014/main" id="{A412CDEA-8714-08EC-3BE1-4DE9E05749F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3591" y="4104281"/>
            <a:ext cx="4286250" cy="1143000"/>
          </a:xfrm>
          <a:prstGeom prst="rect">
            <a:avLst/>
          </a:prstGeom>
        </p:spPr>
      </p:pic>
      <p:pic>
        <p:nvPicPr>
          <p:cNvPr id="14" name="圖片 13">
            <a:hlinkClick r:id="rId12"/>
            <a:extLst>
              <a:ext uri="{FF2B5EF4-FFF2-40B4-BE49-F238E27FC236}">
                <a16:creationId xmlns:a16="http://schemas.microsoft.com/office/drawing/2014/main" id="{325871FF-54ED-7254-BF18-2B7B38DDF39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287" t="-6518" r="-1287" b="40059"/>
          <a:stretch/>
        </p:blipFill>
        <p:spPr>
          <a:xfrm>
            <a:off x="7515451" y="4073478"/>
            <a:ext cx="3552825" cy="854586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8BBE3D4D-3E65-60B1-03C5-644EC0BBE947}"/>
              </a:ext>
            </a:extLst>
          </p:cNvPr>
          <p:cNvSpPr txBox="1"/>
          <p:nvPr/>
        </p:nvSpPr>
        <p:spPr>
          <a:xfrm>
            <a:off x="7763131" y="5348625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運輸規劃地理資訊系統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A3F69DA-3976-68EF-53A3-0550738EBB36}"/>
              </a:ext>
            </a:extLst>
          </p:cNvPr>
          <p:cNvSpPr txBox="1"/>
          <p:nvPr/>
        </p:nvSpPr>
        <p:spPr>
          <a:xfrm>
            <a:off x="5081940" y="5317848"/>
            <a:ext cx="2028119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使用者介面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37823C05-E801-0B86-0F37-51444215A0E5}"/>
              </a:ext>
            </a:extLst>
          </p:cNvPr>
          <p:cNvSpPr txBox="1"/>
          <p:nvPr/>
        </p:nvSpPr>
        <p:spPr>
          <a:xfrm>
            <a:off x="731751" y="117471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常見軟體</a:t>
            </a:r>
          </a:p>
        </p:txBody>
      </p:sp>
    </p:spTree>
    <p:extLst>
      <p:ext uri="{BB962C8B-B14F-4D97-AF65-F5344CB8AC3E}">
        <p14:creationId xmlns:p14="http://schemas.microsoft.com/office/powerpoint/2010/main" val="17211306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EA275BC-63FE-E540-3F16-18E7D976E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28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E4F6B2-2935-B206-0556-C4FD237CF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765" y="1698072"/>
            <a:ext cx="9242243" cy="5047353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8BD2E62-0319-3719-D170-FA759976903B}"/>
              </a:ext>
            </a:extLst>
          </p:cNvPr>
          <p:cNvSpPr txBox="1"/>
          <p:nvPr/>
        </p:nvSpPr>
        <p:spPr>
          <a:xfrm>
            <a:off x="731750" y="1174852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使用者介面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579D092-7843-4E84-36E1-B8418F20788B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地理資訊系統軟體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AED2158-BDD8-215D-EFDE-B630C726F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4210" y="5081952"/>
            <a:ext cx="1380393" cy="138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408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EA275BC-63FE-E540-3F16-18E7D976E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29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8BD2E62-0319-3719-D170-FA759976903B}"/>
              </a:ext>
            </a:extLst>
          </p:cNvPr>
          <p:cNvSpPr txBox="1"/>
          <p:nvPr/>
        </p:nvSpPr>
        <p:spPr>
          <a:xfrm>
            <a:off x="731750" y="1174852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使用者介面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579D092-7843-4E84-36E1-B8418F20788B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地理資訊系統軟體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606D601-A2F1-616B-A5DF-615A329DC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084" y="1711623"/>
            <a:ext cx="9513659" cy="501449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9671999-9261-28F2-D67B-24882133A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599" y="6065956"/>
            <a:ext cx="1686167" cy="50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13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5F34A0D-4A6C-7B89-2D59-D6AEA36D9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F5F026B-A185-0B07-1F82-3C814530BF46}"/>
              </a:ext>
            </a:extLst>
          </p:cNvPr>
          <p:cNvSpPr txBox="1"/>
          <p:nvPr/>
        </p:nvSpPr>
        <p:spPr>
          <a:xfrm>
            <a:off x="0" y="305294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教材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92A92E5-D1EF-9B59-AE43-48AC2BF9808E}"/>
              </a:ext>
            </a:extLst>
          </p:cNvPr>
          <p:cNvSpPr txBox="1"/>
          <p:nvPr/>
        </p:nvSpPr>
        <p:spPr>
          <a:xfrm>
            <a:off x="1079142" y="2428726"/>
            <a:ext cx="9446618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2800" b="1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Spatial Analysis with R</a:t>
            </a:r>
          </a:p>
          <a:p>
            <a:pPr algn="l"/>
            <a:r>
              <a:rPr lang="en-US" altLang="zh-TW" sz="24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Chapter 1  Introduction</a:t>
            </a:r>
          </a:p>
          <a:p>
            <a:r>
              <a:rPr lang="en-US" altLang="zh-TW" sz="2400" b="1" dirty="0">
                <a:solidFill>
                  <a:srgbClr val="333333"/>
                </a:solidFill>
                <a:latin typeface="Georgia" panose="02040502050405020303" pitchFamily="18" charset="0"/>
              </a:rPr>
              <a:t>Chapter 2  </a:t>
            </a:r>
            <a:r>
              <a:rPr lang="en-US" altLang="zh-TW" sz="24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Basic Knowledge on GIS</a:t>
            </a:r>
          </a:p>
          <a:p>
            <a:r>
              <a:rPr lang="en-US" altLang="zh-TW" sz="24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Chapter 3 Data Visualization with Maps</a:t>
            </a:r>
          </a:p>
          <a:p>
            <a:endParaRPr lang="en-US" altLang="zh-TW" sz="2400" b="1" i="0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  <a:p>
            <a:pPr algn="l"/>
            <a:endParaRPr lang="en-US" altLang="zh-TW" sz="2400" b="1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pPr algn="l"/>
            <a:r>
              <a:rPr lang="en-US" altLang="zh-TW" sz="24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  <a:hlinkClick r:id="rId2"/>
              </a:rPr>
              <a:t>https://chiajung-yeh.github.io/Spatial-Analysis/</a:t>
            </a:r>
            <a:endParaRPr lang="en-US" altLang="zh-TW" sz="2400" b="1" i="0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2705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51219CF-99AE-3420-4465-6E6E89171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30</a:t>
            </a:fld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672FE7C-2DB2-84F9-71E9-C66550E7AC67}"/>
              </a:ext>
            </a:extLst>
          </p:cNvPr>
          <p:cNvSpPr/>
          <p:nvPr/>
        </p:nvSpPr>
        <p:spPr>
          <a:xfrm>
            <a:off x="822306" y="2212071"/>
            <a:ext cx="3146662" cy="1985691"/>
          </a:xfrm>
          <a:prstGeom prst="roundRect">
            <a:avLst>
              <a:gd name="adj" fmla="val 42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6399324-9EED-AEAF-D9E5-3580797CA4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5684" b="74902" l="31641" r="68848">
                        <a14:foregroundMark x1="50098" y1="47949" x2="50098" y2="47949"/>
                      </a14:backgroundRemoval>
                    </a14:imgEffect>
                  </a14:imgLayer>
                </a14:imgProps>
              </a:ext>
            </a:extLst>
          </a:blip>
          <a:srcRect l="31752" t="26123" r="31966" b="26026"/>
          <a:stretch/>
        </p:blipFill>
        <p:spPr>
          <a:xfrm>
            <a:off x="4698373" y="2113267"/>
            <a:ext cx="1353320" cy="178484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8DD2B442-378D-F31D-F533-F4E01DF10609}"/>
              </a:ext>
            </a:extLst>
          </p:cNvPr>
          <p:cNvSpPr txBox="1"/>
          <p:nvPr/>
        </p:nvSpPr>
        <p:spPr>
          <a:xfrm>
            <a:off x="731751" y="1464676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使用者介面很直觀、操作簡單，但</a:t>
            </a:r>
            <a:r>
              <a:rPr lang="en-US" altLang="zh-TW" sz="2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  <a:endParaRPr lang="zh-TW" altLang="en-US" sz="28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graphicFrame>
        <p:nvGraphicFramePr>
          <p:cNvPr id="8" name="表格 22">
            <a:extLst>
              <a:ext uri="{FF2B5EF4-FFF2-40B4-BE49-F238E27FC236}">
                <a16:creationId xmlns:a16="http://schemas.microsoft.com/office/drawing/2014/main" id="{F1E38969-84AB-2FA1-C7F5-3FB9B3A46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5509455"/>
              </p:ext>
            </p:extLst>
          </p:nvPr>
        </p:nvGraphicFramePr>
        <p:xfrm>
          <a:off x="1800545" y="4528515"/>
          <a:ext cx="9090931" cy="19551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049">
                  <a:extLst>
                    <a:ext uri="{9D8B030D-6E8A-4147-A177-3AD203B41FA5}">
                      <a16:colId xmlns:a16="http://schemas.microsoft.com/office/drawing/2014/main" val="3655935115"/>
                    </a:ext>
                  </a:extLst>
                </a:gridCol>
                <a:gridCol w="3139441">
                  <a:extLst>
                    <a:ext uri="{9D8B030D-6E8A-4147-A177-3AD203B41FA5}">
                      <a16:colId xmlns:a16="http://schemas.microsoft.com/office/drawing/2014/main" val="2771234816"/>
                    </a:ext>
                  </a:extLst>
                </a:gridCol>
                <a:gridCol w="3139441">
                  <a:extLst>
                    <a:ext uri="{9D8B030D-6E8A-4147-A177-3AD203B41FA5}">
                      <a16:colId xmlns:a16="http://schemas.microsoft.com/office/drawing/2014/main" val="2186171512"/>
                    </a:ext>
                  </a:extLst>
                </a:gridCol>
              </a:tblGrid>
              <a:tr h="497400"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solidFill>
                            <a:schemeClr val="bg1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地理資訊系統類型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solidFill>
                            <a:schemeClr val="bg1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使用者介面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solidFill>
                            <a:schemeClr val="bg1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程式語言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368196"/>
                  </a:ext>
                </a:extLst>
              </a:tr>
              <a:tr h="485909"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solidFill>
                            <a:schemeClr val="bg1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主要功能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空間分析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統計分析、數值處理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63914"/>
                  </a:ext>
                </a:extLst>
              </a:tr>
              <a:tr h="485909"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solidFill>
                            <a:schemeClr val="bg1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執行方式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圖形使用者介面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命令</a:t>
                      </a:r>
                      <a:r>
                        <a:rPr lang="en-US" sz="2000" b="1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2000" b="1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撰寫程式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9632628"/>
                  </a:ext>
                </a:extLst>
              </a:tr>
              <a:tr h="485909"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solidFill>
                            <a:schemeClr val="bg1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分析彈性度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低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b="1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高</a:t>
                      </a: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7460337"/>
                  </a:ext>
                </a:extLst>
              </a:tr>
            </a:tbl>
          </a:graphicData>
        </a:graphic>
      </p:graphicFrame>
      <p:sp>
        <p:nvSpPr>
          <p:cNvPr id="9" name="箭號: 燕尾形向右 8">
            <a:extLst>
              <a:ext uri="{FF2B5EF4-FFF2-40B4-BE49-F238E27FC236}">
                <a16:creationId xmlns:a16="http://schemas.microsoft.com/office/drawing/2014/main" id="{21CD80AD-21A3-B5B7-2041-067AC222F656}"/>
              </a:ext>
            </a:extLst>
          </p:cNvPr>
          <p:cNvSpPr/>
          <p:nvPr/>
        </p:nvSpPr>
        <p:spPr>
          <a:xfrm>
            <a:off x="6346011" y="2785206"/>
            <a:ext cx="1615440" cy="677255"/>
          </a:xfrm>
          <a:prstGeom prst="notched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114B1D6-5482-C6E1-A1E6-4319ED9538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656" y="2241852"/>
            <a:ext cx="948634" cy="948634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33B7C28D-7417-EC50-EC82-93C5CE1E1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657" y="2661220"/>
            <a:ext cx="1734806" cy="462615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026BAB18-D911-18EE-DC75-48EE3F699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6761" y="3238145"/>
            <a:ext cx="720424" cy="72042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1EA62AD1-0199-7AD4-E797-EEF8B113E1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1521" y="3375795"/>
            <a:ext cx="1680630" cy="403582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3CBAA610-8774-32A8-B71A-969EEDC7A585}"/>
              </a:ext>
            </a:extLst>
          </p:cNvPr>
          <p:cNvPicPr>
            <a:picLocks noChangeAspect="1"/>
          </p:cNvPicPr>
          <p:nvPr/>
        </p:nvPicPr>
        <p:blipFill>
          <a:blip r:embed="rId8">
            <a:grayscl/>
          </a:blip>
          <a:stretch>
            <a:fillRect/>
          </a:stretch>
        </p:blipFill>
        <p:spPr>
          <a:xfrm rot="19189531">
            <a:off x="3957803" y="3007228"/>
            <a:ext cx="1422335" cy="592269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88D7DC06-8667-FB32-FB23-82715153D9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8736" y="2562648"/>
            <a:ext cx="1448223" cy="1122373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FB532231-CB54-5BB5-F21C-99715A5871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73079" y="2484171"/>
            <a:ext cx="1381760" cy="1381760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39296763-6176-0770-94BB-155614A0C3EA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地理資訊系統軟體</a:t>
            </a:r>
          </a:p>
        </p:txBody>
      </p:sp>
    </p:spTree>
    <p:extLst>
      <p:ext uri="{BB962C8B-B14F-4D97-AF65-F5344CB8AC3E}">
        <p14:creationId xmlns:p14="http://schemas.microsoft.com/office/powerpoint/2010/main" val="18069862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87C594B-FBC6-091D-2855-19FF385E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31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E84252A-376E-DB4E-95A7-8B3F314A9EE1}"/>
              </a:ext>
            </a:extLst>
          </p:cNvPr>
          <p:cNvSpPr txBox="1"/>
          <p:nvPr/>
        </p:nvSpPr>
        <p:spPr>
          <a:xfrm>
            <a:off x="1039482" y="2455076"/>
            <a:ext cx="948491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重要概念</a:t>
            </a:r>
            <a:endParaRPr lang="en-US" altLang="zh-TW" sz="28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程式只是「分析工具」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-&gt;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先求可以操作，再求效率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不會怎麼辦？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-&gt;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模仿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&amp;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抄襲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lvl="1"/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-&gt;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複製貼上課堂上的程式碼，再修改參數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語法查詢：「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?CODE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」、</a:t>
            </a: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英文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關鍵字查詢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A96229D-0535-080E-3FC5-A90292C088E8}"/>
              </a:ext>
            </a:extLst>
          </p:cNvPr>
          <p:cNvSpPr txBox="1"/>
          <p:nvPr/>
        </p:nvSpPr>
        <p:spPr>
          <a:xfrm>
            <a:off x="731751" y="1464676"/>
            <a:ext cx="7380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本課程將利用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語言作為地理資料分析的工具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D1A71FF-389D-F13A-780F-FB8C4A6D7BC4}"/>
              </a:ext>
            </a:extLst>
          </p:cNvPr>
          <p:cNvSpPr txBox="1"/>
          <p:nvPr/>
        </p:nvSpPr>
        <p:spPr>
          <a:xfrm>
            <a:off x="0" y="305294"/>
            <a:ext cx="2432076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語言概要</a:t>
            </a:r>
            <a:endParaRPr lang="en-US" altLang="zh-TW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DB61FF7-1D8A-4C08-92AC-C95E3FE5D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944" y="1094333"/>
            <a:ext cx="1448223" cy="112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737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51F9EB7-B47F-EA13-DA94-BF9BD1678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32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1A542D8-F09B-CE5D-C193-A36849D0D5D7}"/>
              </a:ext>
            </a:extLst>
          </p:cNvPr>
          <p:cNvSpPr txBox="1"/>
          <p:nvPr/>
        </p:nvSpPr>
        <p:spPr>
          <a:xfrm>
            <a:off x="0" y="305294"/>
            <a:ext cx="332655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語言分析流程</a:t>
            </a:r>
            <a:endParaRPr lang="en-US" altLang="zh-TW" sz="3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4F20D28-77D4-0914-2F37-31A6585160FD}"/>
              </a:ext>
            </a:extLst>
          </p:cNvPr>
          <p:cNvSpPr txBox="1"/>
          <p:nvPr/>
        </p:nvSpPr>
        <p:spPr>
          <a:xfrm>
            <a:off x="830753" y="1261437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資料蒐集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313D85B-B1D2-F422-8261-4C853305243E}"/>
              </a:ext>
            </a:extLst>
          </p:cNvPr>
          <p:cNvSpPr txBox="1"/>
          <p:nvPr/>
        </p:nvSpPr>
        <p:spPr>
          <a:xfrm>
            <a:off x="4431722" y="133211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資料處理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183B4E-BF6F-1252-4852-EE4C2BB400CD}"/>
              </a:ext>
            </a:extLst>
          </p:cNvPr>
          <p:cNvSpPr txBox="1"/>
          <p:nvPr/>
        </p:nvSpPr>
        <p:spPr>
          <a:xfrm>
            <a:off x="7583170" y="431965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產出圖表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543CFC30-307A-B6E2-3537-242907305728}"/>
              </a:ext>
            </a:extLst>
          </p:cNvPr>
          <p:cNvSpPr/>
          <p:nvPr/>
        </p:nvSpPr>
        <p:spPr>
          <a:xfrm>
            <a:off x="163511" y="3800825"/>
            <a:ext cx="1620957" cy="615553"/>
          </a:xfrm>
          <a:prstGeom prst="roundRect">
            <a:avLst>
              <a:gd name="adj" fmla="val 3421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介接資料</a:t>
            </a:r>
            <a:endParaRPr lang="zh-TW" altLang="en-US" sz="2000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568A694-22C2-F4D8-3575-94235ABA8EBA}"/>
              </a:ext>
            </a:extLst>
          </p:cNvPr>
          <p:cNvSpPr/>
          <p:nvPr/>
        </p:nvSpPr>
        <p:spPr>
          <a:xfrm>
            <a:off x="163511" y="4854980"/>
            <a:ext cx="1620957" cy="615553"/>
          </a:xfrm>
          <a:prstGeom prst="roundRect">
            <a:avLst>
              <a:gd name="adj" fmla="val 3421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網頁爬蟲</a:t>
            </a:r>
            <a:endParaRPr lang="zh-TW" altLang="en-US" sz="2000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1671B1A6-8F8F-6933-1945-E1F746E79310}"/>
              </a:ext>
            </a:extLst>
          </p:cNvPr>
          <p:cNvSpPr/>
          <p:nvPr/>
        </p:nvSpPr>
        <p:spPr>
          <a:xfrm>
            <a:off x="163511" y="2746670"/>
            <a:ext cx="1620957" cy="615553"/>
          </a:xfrm>
          <a:prstGeom prst="roundRect">
            <a:avLst>
              <a:gd name="adj" fmla="val 3421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外部資料</a:t>
            </a:r>
            <a:endParaRPr lang="zh-TW" altLang="en-US" sz="2000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77A9728-C870-069A-C138-DE13EDD2CCE3}"/>
              </a:ext>
            </a:extLst>
          </p:cNvPr>
          <p:cNvSpPr/>
          <p:nvPr/>
        </p:nvSpPr>
        <p:spPr>
          <a:xfrm>
            <a:off x="1863164" y="3702892"/>
            <a:ext cx="1313146" cy="360485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JSON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D7CB1B0-36AB-2F11-2C9A-B2ADB405C11E}"/>
              </a:ext>
            </a:extLst>
          </p:cNvPr>
          <p:cNvSpPr/>
          <p:nvPr/>
        </p:nvSpPr>
        <p:spPr>
          <a:xfrm>
            <a:off x="1863164" y="4190911"/>
            <a:ext cx="1313146" cy="360485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XML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D2D5ACC-385F-BE60-A61B-B08905A9B538}"/>
              </a:ext>
            </a:extLst>
          </p:cNvPr>
          <p:cNvSpPr/>
          <p:nvPr/>
        </p:nvSpPr>
        <p:spPr>
          <a:xfrm>
            <a:off x="1863164" y="2606936"/>
            <a:ext cx="1313146" cy="360485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Open Data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9C23ADC-8FA2-40F4-338C-81DF95223614}"/>
              </a:ext>
            </a:extLst>
          </p:cNvPr>
          <p:cNvSpPr/>
          <p:nvPr/>
        </p:nvSpPr>
        <p:spPr>
          <a:xfrm>
            <a:off x="1863164" y="3091347"/>
            <a:ext cx="1313146" cy="360485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資料申請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366AE2-DF3C-2847-4FC8-56FB04EC0E87}"/>
              </a:ext>
            </a:extLst>
          </p:cNvPr>
          <p:cNvSpPr/>
          <p:nvPr/>
        </p:nvSpPr>
        <p:spPr>
          <a:xfrm>
            <a:off x="1863164" y="4745997"/>
            <a:ext cx="1313146" cy="360485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靜態爬蟲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35C1612-66FC-BFDF-70F5-F76149FC83CE}"/>
              </a:ext>
            </a:extLst>
          </p:cNvPr>
          <p:cNvSpPr/>
          <p:nvPr/>
        </p:nvSpPr>
        <p:spPr>
          <a:xfrm>
            <a:off x="1863164" y="5230408"/>
            <a:ext cx="1313146" cy="360485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動態爬蟲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8" name="箭號: 有線條的向右箭號 17">
            <a:extLst>
              <a:ext uri="{FF2B5EF4-FFF2-40B4-BE49-F238E27FC236}">
                <a16:creationId xmlns:a16="http://schemas.microsoft.com/office/drawing/2014/main" id="{896968A1-D49F-42E8-6BD4-E7B6197C1435}"/>
              </a:ext>
            </a:extLst>
          </p:cNvPr>
          <p:cNvSpPr/>
          <p:nvPr/>
        </p:nvSpPr>
        <p:spPr>
          <a:xfrm>
            <a:off x="2927508" y="3739123"/>
            <a:ext cx="1127450" cy="677255"/>
          </a:xfrm>
          <a:prstGeom prst="striped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Georgia" panose="02040502050405020303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E8F733F5-84B9-4E60-36AF-18154CE4AC18}"/>
              </a:ext>
            </a:extLst>
          </p:cNvPr>
          <p:cNvSpPr/>
          <p:nvPr/>
        </p:nvSpPr>
        <p:spPr>
          <a:xfrm>
            <a:off x="3952743" y="2125754"/>
            <a:ext cx="2653342" cy="481182"/>
          </a:xfrm>
          <a:prstGeom prst="roundRect">
            <a:avLst>
              <a:gd name="adj" fmla="val 1257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 err="1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dplyr</a:t>
            </a:r>
            <a:endParaRPr lang="en-US" altLang="zh-TW" sz="2400" b="1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20" name="圖片 19">
            <a:hlinkClick r:id="rId2"/>
            <a:extLst>
              <a:ext uri="{FF2B5EF4-FFF2-40B4-BE49-F238E27FC236}">
                <a16:creationId xmlns:a16="http://schemas.microsoft.com/office/drawing/2014/main" id="{B5501890-6437-9958-AD82-FBAFCFF4A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367" y="1700039"/>
            <a:ext cx="838299" cy="968144"/>
          </a:xfrm>
          <a:prstGeom prst="rect">
            <a:avLst/>
          </a:prstGeom>
        </p:spPr>
      </p:pic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BC63BA9-CA9E-1437-3880-7DACAD5DEBCF}"/>
              </a:ext>
            </a:extLst>
          </p:cNvPr>
          <p:cNvSpPr/>
          <p:nvPr/>
        </p:nvSpPr>
        <p:spPr>
          <a:xfrm>
            <a:off x="4134491" y="3237459"/>
            <a:ext cx="965333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filter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C63CABDA-BE78-9665-86EB-D4527B33611E}"/>
              </a:ext>
            </a:extLst>
          </p:cNvPr>
          <p:cNvSpPr/>
          <p:nvPr/>
        </p:nvSpPr>
        <p:spPr>
          <a:xfrm>
            <a:off x="4134491" y="2692936"/>
            <a:ext cx="965332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select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822FAFF7-3E2C-C0E1-3EF0-63427EC822BB}"/>
              </a:ext>
            </a:extLst>
          </p:cNvPr>
          <p:cNvSpPr/>
          <p:nvPr/>
        </p:nvSpPr>
        <p:spPr>
          <a:xfrm>
            <a:off x="4134491" y="3778555"/>
            <a:ext cx="985320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mutate</a:t>
            </a: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194740C3-F2C4-1258-2A78-375354AC54CE}"/>
              </a:ext>
            </a:extLst>
          </p:cNvPr>
          <p:cNvSpPr/>
          <p:nvPr/>
        </p:nvSpPr>
        <p:spPr>
          <a:xfrm>
            <a:off x="4134491" y="4319651"/>
            <a:ext cx="1027337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arrange</a:t>
            </a:r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2E9E7CDC-178C-94AC-9175-E96B6CE7A3CA}"/>
              </a:ext>
            </a:extLst>
          </p:cNvPr>
          <p:cNvSpPr/>
          <p:nvPr/>
        </p:nvSpPr>
        <p:spPr>
          <a:xfrm>
            <a:off x="5184109" y="2689316"/>
            <a:ext cx="1421976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group by</a:t>
            </a: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A0F7FCBA-4BC7-FF19-1DFB-9F143BD6861C}"/>
              </a:ext>
            </a:extLst>
          </p:cNvPr>
          <p:cNvSpPr/>
          <p:nvPr/>
        </p:nvSpPr>
        <p:spPr>
          <a:xfrm>
            <a:off x="5184110" y="3232704"/>
            <a:ext cx="1421976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summarize</a:t>
            </a: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48A265F4-96D6-38DB-04D5-13AEF650B552}"/>
              </a:ext>
            </a:extLst>
          </p:cNvPr>
          <p:cNvSpPr/>
          <p:nvPr/>
        </p:nvSpPr>
        <p:spPr>
          <a:xfrm>
            <a:off x="5184110" y="3778555"/>
            <a:ext cx="1421976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left join</a:t>
            </a: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B6133DE7-744C-FA22-E31C-992DEF24F311}"/>
              </a:ext>
            </a:extLst>
          </p:cNvPr>
          <p:cNvSpPr/>
          <p:nvPr/>
        </p:nvSpPr>
        <p:spPr>
          <a:xfrm>
            <a:off x="3952743" y="4915822"/>
            <a:ext cx="2653342" cy="481182"/>
          </a:xfrm>
          <a:prstGeom prst="roundRect">
            <a:avLst>
              <a:gd name="adj" fmla="val 1257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sf</a:t>
            </a:r>
          </a:p>
        </p:txBody>
      </p:sp>
      <p:pic>
        <p:nvPicPr>
          <p:cNvPr id="29" name="圖片 28">
            <a:hlinkClick r:id="rId4"/>
            <a:extLst>
              <a:ext uri="{FF2B5EF4-FFF2-40B4-BE49-F238E27FC236}">
                <a16:creationId xmlns:a16="http://schemas.microsoft.com/office/drawing/2014/main" id="{A27914EC-3A81-89FD-3D98-C648981155E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63122" y="4617552"/>
            <a:ext cx="767544" cy="767544"/>
          </a:xfrm>
          <a:prstGeom prst="rect">
            <a:avLst/>
          </a:prstGeom>
        </p:spPr>
      </p:pic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1875F6DB-39AA-5DB2-44FE-A710D738F970}"/>
              </a:ext>
            </a:extLst>
          </p:cNvPr>
          <p:cNvSpPr/>
          <p:nvPr/>
        </p:nvSpPr>
        <p:spPr>
          <a:xfrm>
            <a:off x="4016047" y="5514535"/>
            <a:ext cx="965332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union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3873170D-A98D-2F1B-BF83-99A6C096EF9F}"/>
              </a:ext>
            </a:extLst>
          </p:cNvPr>
          <p:cNvSpPr txBox="1"/>
          <p:nvPr/>
        </p:nvSpPr>
        <p:spPr>
          <a:xfrm>
            <a:off x="5603958" y="4261585"/>
            <a:ext cx="4748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  <a:endParaRPr lang="zh-TW" altLang="en-US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2" name="矩形: 圓角 31">
            <a:extLst>
              <a:ext uri="{FF2B5EF4-FFF2-40B4-BE49-F238E27FC236}">
                <a16:creationId xmlns:a16="http://schemas.microsoft.com/office/drawing/2014/main" id="{65AF933E-8E82-FBF4-B46A-C12F09061656}"/>
              </a:ext>
            </a:extLst>
          </p:cNvPr>
          <p:cNvSpPr/>
          <p:nvPr/>
        </p:nvSpPr>
        <p:spPr>
          <a:xfrm>
            <a:off x="4005974" y="6012384"/>
            <a:ext cx="965332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buffer</a:t>
            </a:r>
          </a:p>
        </p:txBody>
      </p: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95987DCC-32D3-9CCE-5F25-9C3D7E9058B5}"/>
              </a:ext>
            </a:extLst>
          </p:cNvPr>
          <p:cNvSpPr/>
          <p:nvPr/>
        </p:nvSpPr>
        <p:spPr>
          <a:xfrm>
            <a:off x="5039388" y="5503915"/>
            <a:ext cx="1566696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intersection</a:t>
            </a:r>
          </a:p>
        </p:txBody>
      </p: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B908F6E4-CC51-C8B3-61E8-C202C1FE5C69}"/>
              </a:ext>
            </a:extLst>
          </p:cNvPr>
          <p:cNvSpPr/>
          <p:nvPr/>
        </p:nvSpPr>
        <p:spPr>
          <a:xfrm>
            <a:off x="5025297" y="6012384"/>
            <a:ext cx="1580787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aggregation</a:t>
            </a:r>
          </a:p>
        </p:txBody>
      </p:sp>
      <p:sp>
        <p:nvSpPr>
          <p:cNvPr id="35" name="矩形: 圓角 34">
            <a:extLst>
              <a:ext uri="{FF2B5EF4-FFF2-40B4-BE49-F238E27FC236}">
                <a16:creationId xmlns:a16="http://schemas.microsoft.com/office/drawing/2014/main" id="{B0FCB47C-16C1-D864-1C0A-9034B0911420}"/>
              </a:ext>
            </a:extLst>
          </p:cNvPr>
          <p:cNvSpPr/>
          <p:nvPr/>
        </p:nvSpPr>
        <p:spPr>
          <a:xfrm>
            <a:off x="7457044" y="4903041"/>
            <a:ext cx="1989038" cy="481182"/>
          </a:xfrm>
          <a:prstGeom prst="roundRect">
            <a:avLst>
              <a:gd name="adj" fmla="val 1257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ggplot2</a:t>
            </a:r>
            <a:endParaRPr lang="en-US" altLang="zh-TW" sz="2400" b="1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6" name="矩形: 圓角 35">
            <a:extLst>
              <a:ext uri="{FF2B5EF4-FFF2-40B4-BE49-F238E27FC236}">
                <a16:creationId xmlns:a16="http://schemas.microsoft.com/office/drawing/2014/main" id="{B8939BA1-3D25-0137-A8FC-9670F974552E}"/>
              </a:ext>
            </a:extLst>
          </p:cNvPr>
          <p:cNvSpPr/>
          <p:nvPr/>
        </p:nvSpPr>
        <p:spPr>
          <a:xfrm>
            <a:off x="7457044" y="5475217"/>
            <a:ext cx="917711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折線圖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7" name="矩形: 圓角 36">
            <a:extLst>
              <a:ext uri="{FF2B5EF4-FFF2-40B4-BE49-F238E27FC236}">
                <a16:creationId xmlns:a16="http://schemas.microsoft.com/office/drawing/2014/main" id="{B9523B1A-9B3E-62A8-F5B1-560EF5B900A5}"/>
              </a:ext>
            </a:extLst>
          </p:cNvPr>
          <p:cNvSpPr/>
          <p:nvPr/>
        </p:nvSpPr>
        <p:spPr>
          <a:xfrm>
            <a:off x="8528371" y="5475217"/>
            <a:ext cx="917711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圓餅圖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6E473E3F-198E-F525-39F7-297AC59981AD}"/>
              </a:ext>
            </a:extLst>
          </p:cNvPr>
          <p:cNvSpPr/>
          <p:nvPr/>
        </p:nvSpPr>
        <p:spPr>
          <a:xfrm>
            <a:off x="7457043" y="6026606"/>
            <a:ext cx="917711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直方圖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02A8CF07-6F19-1EE4-D445-69F4630A7DA7}"/>
              </a:ext>
            </a:extLst>
          </p:cNvPr>
          <p:cNvSpPr/>
          <p:nvPr/>
        </p:nvSpPr>
        <p:spPr>
          <a:xfrm>
            <a:off x="8528371" y="6004293"/>
            <a:ext cx="917711" cy="407796"/>
          </a:xfrm>
          <a:prstGeom prst="roundRect">
            <a:avLst>
              <a:gd name="adj" fmla="val 12578"/>
            </a:avLst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地圖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8418E6DE-5119-6E73-2F89-A7AB34BCF0FD}"/>
              </a:ext>
            </a:extLst>
          </p:cNvPr>
          <p:cNvSpPr txBox="1"/>
          <p:nvPr/>
        </p:nvSpPr>
        <p:spPr>
          <a:xfrm>
            <a:off x="7016341" y="1332111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統計模型與檢定</a:t>
            </a:r>
          </a:p>
        </p:txBody>
      </p:sp>
      <p:sp>
        <p:nvSpPr>
          <p:cNvPr id="41" name="矩形: 圓角 40">
            <a:extLst>
              <a:ext uri="{FF2B5EF4-FFF2-40B4-BE49-F238E27FC236}">
                <a16:creationId xmlns:a16="http://schemas.microsoft.com/office/drawing/2014/main" id="{3ADF589A-6FEC-D95A-7E7E-33633399A60F}"/>
              </a:ext>
            </a:extLst>
          </p:cNvPr>
          <p:cNvSpPr/>
          <p:nvPr/>
        </p:nvSpPr>
        <p:spPr>
          <a:xfrm>
            <a:off x="7370908" y="2125754"/>
            <a:ext cx="1989038" cy="481182"/>
          </a:xfrm>
          <a:prstGeom prst="roundRect">
            <a:avLst>
              <a:gd name="adj" fmla="val 1257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多元迴歸</a:t>
            </a:r>
            <a:endParaRPr lang="en-US" altLang="zh-TW" sz="2400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3E70F069-7DC7-633A-EB83-396824421030}"/>
              </a:ext>
            </a:extLst>
          </p:cNvPr>
          <p:cNvSpPr/>
          <p:nvPr/>
        </p:nvSpPr>
        <p:spPr>
          <a:xfrm>
            <a:off x="7370908" y="2706201"/>
            <a:ext cx="1989038" cy="481182"/>
          </a:xfrm>
          <a:prstGeom prst="roundRect">
            <a:avLst>
              <a:gd name="adj" fmla="val 1257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羅吉斯迴歸</a:t>
            </a:r>
            <a:endParaRPr lang="en-US" altLang="zh-TW" sz="2400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E3E3F36D-159F-BC72-1AF3-EA27684A92D3}"/>
              </a:ext>
            </a:extLst>
          </p:cNvPr>
          <p:cNvSpPr txBox="1"/>
          <p:nvPr/>
        </p:nvSpPr>
        <p:spPr>
          <a:xfrm>
            <a:off x="8171143" y="3543449"/>
            <a:ext cx="4748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  <a:endParaRPr lang="zh-TW" altLang="en-US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A093E156-1985-BEC0-D20E-C94028EB8343}"/>
              </a:ext>
            </a:extLst>
          </p:cNvPr>
          <p:cNvSpPr txBox="1"/>
          <p:nvPr/>
        </p:nvSpPr>
        <p:spPr>
          <a:xfrm>
            <a:off x="8214158" y="6187128"/>
            <a:ext cx="4748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  <a:endParaRPr lang="zh-TW" altLang="en-US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22962A56-BC03-58A8-F6DC-848660078908}"/>
              </a:ext>
            </a:extLst>
          </p:cNvPr>
          <p:cNvSpPr txBox="1"/>
          <p:nvPr/>
        </p:nvSpPr>
        <p:spPr>
          <a:xfrm>
            <a:off x="10013026" y="1332111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報告與網頁</a:t>
            </a:r>
          </a:p>
        </p:txBody>
      </p:sp>
      <p:sp>
        <p:nvSpPr>
          <p:cNvPr id="46" name="矩形: 圓角 45">
            <a:extLst>
              <a:ext uri="{FF2B5EF4-FFF2-40B4-BE49-F238E27FC236}">
                <a16:creationId xmlns:a16="http://schemas.microsoft.com/office/drawing/2014/main" id="{578D8383-CA88-289F-CF26-2B7BC1AF4AB3}"/>
              </a:ext>
            </a:extLst>
          </p:cNvPr>
          <p:cNvSpPr/>
          <p:nvPr/>
        </p:nvSpPr>
        <p:spPr>
          <a:xfrm>
            <a:off x="10013026" y="2125754"/>
            <a:ext cx="1989038" cy="481182"/>
          </a:xfrm>
          <a:prstGeom prst="roundRect">
            <a:avLst>
              <a:gd name="adj" fmla="val 1257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撰寫報告</a:t>
            </a:r>
            <a:endParaRPr lang="en-US" altLang="zh-TW" sz="2400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47" name="矩形: 圓角 46">
            <a:extLst>
              <a:ext uri="{FF2B5EF4-FFF2-40B4-BE49-F238E27FC236}">
                <a16:creationId xmlns:a16="http://schemas.microsoft.com/office/drawing/2014/main" id="{4B2BA194-041A-67DE-2829-AF23729AE884}"/>
              </a:ext>
            </a:extLst>
          </p:cNvPr>
          <p:cNvSpPr/>
          <p:nvPr/>
        </p:nvSpPr>
        <p:spPr>
          <a:xfrm>
            <a:off x="10013026" y="2706201"/>
            <a:ext cx="1989038" cy="481182"/>
          </a:xfrm>
          <a:prstGeom prst="roundRect">
            <a:avLst>
              <a:gd name="adj" fmla="val 1257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網頁呈現</a:t>
            </a:r>
            <a:endParaRPr lang="en-US" altLang="zh-TW" sz="2400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48" name="矩形: 圓角 47">
            <a:extLst>
              <a:ext uri="{FF2B5EF4-FFF2-40B4-BE49-F238E27FC236}">
                <a16:creationId xmlns:a16="http://schemas.microsoft.com/office/drawing/2014/main" id="{BB4453E1-91C9-1155-71D2-77CE68E63E56}"/>
              </a:ext>
            </a:extLst>
          </p:cNvPr>
          <p:cNvSpPr/>
          <p:nvPr/>
        </p:nvSpPr>
        <p:spPr>
          <a:xfrm>
            <a:off x="10013026" y="3292384"/>
            <a:ext cx="1989038" cy="481182"/>
          </a:xfrm>
          <a:prstGeom prst="roundRect">
            <a:avLst>
              <a:gd name="adj" fmla="val 1257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儀表板設計</a:t>
            </a:r>
            <a:endParaRPr lang="en-US" altLang="zh-TW" sz="2400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0" name="箭號: 有線條的向右箭號 49">
            <a:extLst>
              <a:ext uri="{FF2B5EF4-FFF2-40B4-BE49-F238E27FC236}">
                <a16:creationId xmlns:a16="http://schemas.microsoft.com/office/drawing/2014/main" id="{11923322-CD26-E984-1E07-A8C19D9A2923}"/>
              </a:ext>
            </a:extLst>
          </p:cNvPr>
          <p:cNvSpPr/>
          <p:nvPr/>
        </p:nvSpPr>
        <p:spPr>
          <a:xfrm>
            <a:off x="6385493" y="3796294"/>
            <a:ext cx="1127450" cy="677255"/>
          </a:xfrm>
          <a:prstGeom prst="striped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Georgia" panose="02040502050405020303" pitchFamily="18" charset="0"/>
            </a:endParaRPr>
          </a:p>
        </p:txBody>
      </p:sp>
      <p:sp>
        <p:nvSpPr>
          <p:cNvPr id="51" name="箭號: 有線條的向右箭號 50">
            <a:extLst>
              <a:ext uri="{FF2B5EF4-FFF2-40B4-BE49-F238E27FC236}">
                <a16:creationId xmlns:a16="http://schemas.microsoft.com/office/drawing/2014/main" id="{12637DAA-0365-078C-FE65-98FC66B55FC0}"/>
              </a:ext>
            </a:extLst>
          </p:cNvPr>
          <p:cNvSpPr/>
          <p:nvPr/>
        </p:nvSpPr>
        <p:spPr>
          <a:xfrm>
            <a:off x="9204127" y="3808072"/>
            <a:ext cx="1068809" cy="677255"/>
          </a:xfrm>
          <a:prstGeom prst="striped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Georgia" panose="02040502050405020303" pitchFamily="18" charset="0"/>
            </a:endParaRPr>
          </a:p>
        </p:txBody>
      </p:sp>
      <p:sp>
        <p:nvSpPr>
          <p:cNvPr id="52" name="矩形: 圓角 51">
            <a:extLst>
              <a:ext uri="{FF2B5EF4-FFF2-40B4-BE49-F238E27FC236}">
                <a16:creationId xmlns:a16="http://schemas.microsoft.com/office/drawing/2014/main" id="{292EC737-4910-D635-39C4-034E5F1392CF}"/>
              </a:ext>
            </a:extLst>
          </p:cNvPr>
          <p:cNvSpPr/>
          <p:nvPr/>
        </p:nvSpPr>
        <p:spPr>
          <a:xfrm>
            <a:off x="7370908" y="3272335"/>
            <a:ext cx="1989038" cy="481182"/>
          </a:xfrm>
          <a:prstGeom prst="roundRect">
            <a:avLst>
              <a:gd name="adj" fmla="val 12578"/>
            </a:avLst>
          </a:prstGeom>
          <a:solidFill>
            <a:srgbClr val="75AADB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空間統計</a:t>
            </a:r>
            <a:endParaRPr lang="en-US" altLang="zh-TW" sz="2400" dirty="0">
              <a:solidFill>
                <a:schemeClr val="bg1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151195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387E33CE-7AC9-AEF8-11E7-BD12C2410E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312" y="5627944"/>
            <a:ext cx="6344515" cy="100476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F55F0F-748C-31E7-D4E2-6D545821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33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301AEFC-9188-9DB3-5485-105AA482724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384"/>
          <a:stretch/>
        </p:blipFill>
        <p:spPr bwMode="auto">
          <a:xfrm>
            <a:off x="5515312" y="367352"/>
            <a:ext cx="6303514" cy="2747407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文字方塊 5">
            <a:hlinkClick r:id="rId4"/>
            <a:extLst>
              <a:ext uri="{FF2B5EF4-FFF2-40B4-BE49-F238E27FC236}">
                <a16:creationId xmlns:a16="http://schemas.microsoft.com/office/drawing/2014/main" id="{F7859CC5-4353-9EB0-302D-868FB8BA1341}"/>
              </a:ext>
            </a:extLst>
          </p:cNvPr>
          <p:cNvSpPr txBox="1"/>
          <p:nvPr/>
        </p:nvSpPr>
        <p:spPr>
          <a:xfrm>
            <a:off x="731751" y="1241156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u="sng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</a:t>
            </a:r>
            <a:r>
              <a:rPr lang="zh-TW" altLang="en-US" sz="2800" u="sng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軟體安裝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FA1ED35-1429-C958-4DA7-0993EC307E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312" y="3423187"/>
            <a:ext cx="6328136" cy="18337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09BB9017-1B54-2B79-BB93-8448F6FBE24E}"/>
              </a:ext>
            </a:extLst>
          </p:cNvPr>
          <p:cNvSpPr txBox="1"/>
          <p:nvPr/>
        </p:nvSpPr>
        <p:spPr>
          <a:xfrm>
            <a:off x="10970227" y="184882"/>
            <a:ext cx="954107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步驟一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7F976F1-D026-0101-E71F-EA86CAAFFD7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60"/>
          <a:stretch/>
        </p:blipFill>
        <p:spPr bwMode="auto">
          <a:xfrm>
            <a:off x="205124" y="1988177"/>
            <a:ext cx="4897962" cy="2111106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3713AAD0-58DC-3054-183F-15050356A834}"/>
              </a:ext>
            </a:extLst>
          </p:cNvPr>
          <p:cNvSpPr txBox="1"/>
          <p:nvPr/>
        </p:nvSpPr>
        <p:spPr>
          <a:xfrm>
            <a:off x="4453681" y="1808111"/>
            <a:ext cx="954107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步驟一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DB390AC7-E2F1-3B44-94D4-7B588727D9D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24" y="4323084"/>
            <a:ext cx="4897962" cy="230962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C017F73F-09AB-60C0-D969-349814AD39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36056" y="88614"/>
            <a:ext cx="453733" cy="40011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C26C70EF-B527-0C74-BF4F-0A57C35AAC27}"/>
              </a:ext>
            </a:extLst>
          </p:cNvPr>
          <p:cNvSpPr txBox="1"/>
          <p:nvPr/>
        </p:nvSpPr>
        <p:spPr>
          <a:xfrm>
            <a:off x="10970227" y="3193442"/>
            <a:ext cx="954107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步驟二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BDE8B4A-EFF5-5FFA-0B09-A0B2DD1F4B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36056" y="3097174"/>
            <a:ext cx="453733" cy="400110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DDB8EA1C-0BDC-774D-2DA9-A500D9F70DEE}"/>
              </a:ext>
            </a:extLst>
          </p:cNvPr>
          <p:cNvSpPr txBox="1"/>
          <p:nvPr/>
        </p:nvSpPr>
        <p:spPr>
          <a:xfrm>
            <a:off x="10970227" y="5365352"/>
            <a:ext cx="954107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步驟三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9CA59888-1CB9-F191-BCE6-986B338BB5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36056" y="5269084"/>
            <a:ext cx="453733" cy="40011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2D022EC7-579C-81B4-1287-B44FEF3E952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3619" t="6068" r="23161" b="5956"/>
          <a:stretch/>
        </p:blipFill>
        <p:spPr>
          <a:xfrm>
            <a:off x="4128477" y="1585995"/>
            <a:ext cx="439392" cy="484231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BA767B49-F844-7AC7-CB67-CF92BA3DBC0D}"/>
              </a:ext>
            </a:extLst>
          </p:cNvPr>
          <p:cNvSpPr txBox="1"/>
          <p:nvPr/>
        </p:nvSpPr>
        <p:spPr>
          <a:xfrm>
            <a:off x="4453681" y="4166764"/>
            <a:ext cx="954107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步驟二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EFF09843-7599-7DE2-840D-83DD2F01BAA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3619" t="6068" r="23161" b="5956"/>
          <a:stretch/>
        </p:blipFill>
        <p:spPr>
          <a:xfrm>
            <a:off x="4128477" y="3944648"/>
            <a:ext cx="439392" cy="484231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A058BC9C-2CB8-B9C1-2893-6C5A59DE8CC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2391401" y="1520227"/>
            <a:ext cx="502570" cy="646331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2C8523B6-A01C-910B-BE27-A2E132BAC558}"/>
              </a:ext>
            </a:extLst>
          </p:cNvPr>
          <p:cNvSpPr txBox="1"/>
          <p:nvPr/>
        </p:nvSpPr>
        <p:spPr>
          <a:xfrm>
            <a:off x="0" y="305294"/>
            <a:ext cx="2432076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軟體安裝</a:t>
            </a:r>
          </a:p>
        </p:txBody>
      </p:sp>
    </p:spTree>
    <p:extLst>
      <p:ext uri="{BB962C8B-B14F-4D97-AF65-F5344CB8AC3E}">
        <p14:creationId xmlns:p14="http://schemas.microsoft.com/office/powerpoint/2010/main" val="5488749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24AE414-13F6-5074-B8FD-401CCA6C5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7147"/>
            <a:ext cx="2672080" cy="3980853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B55EDF0-AAD7-ED24-250C-EB14B6724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34</a:t>
            </a:fld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3D2191C-3568-C8B7-142D-F241488500B8}"/>
              </a:ext>
            </a:extLst>
          </p:cNvPr>
          <p:cNvSpPr txBox="1"/>
          <p:nvPr/>
        </p:nvSpPr>
        <p:spPr>
          <a:xfrm>
            <a:off x="0" y="305294"/>
            <a:ext cx="2432076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軟體安裝</a:t>
            </a:r>
          </a:p>
        </p:txBody>
      </p:sp>
      <p:sp>
        <p:nvSpPr>
          <p:cNvPr id="15" name="手繪多邊形: 圖案 14">
            <a:extLst>
              <a:ext uri="{FF2B5EF4-FFF2-40B4-BE49-F238E27FC236}">
                <a16:creationId xmlns:a16="http://schemas.microsoft.com/office/drawing/2014/main" id="{24921AA5-5979-D708-635D-E4926B09036A}"/>
              </a:ext>
            </a:extLst>
          </p:cNvPr>
          <p:cNvSpPr/>
          <p:nvPr/>
        </p:nvSpPr>
        <p:spPr>
          <a:xfrm>
            <a:off x="2672080" y="1245971"/>
            <a:ext cx="614473" cy="4666268"/>
          </a:xfrm>
          <a:custGeom>
            <a:avLst/>
            <a:gdLst>
              <a:gd name="connsiteX0" fmla="*/ 0 w 763571"/>
              <a:gd name="connsiteY0" fmla="*/ 3242821 h 4666268"/>
              <a:gd name="connsiteX1" fmla="*/ 744717 w 763571"/>
              <a:gd name="connsiteY1" fmla="*/ 0 h 4666268"/>
              <a:gd name="connsiteX2" fmla="*/ 763571 w 763571"/>
              <a:gd name="connsiteY2" fmla="*/ 4666268 h 4666268"/>
              <a:gd name="connsiteX3" fmla="*/ 18853 w 763571"/>
              <a:gd name="connsiteY3" fmla="*/ 3704734 h 4666268"/>
              <a:gd name="connsiteX4" fmla="*/ 9427 w 763571"/>
              <a:gd name="connsiteY4" fmla="*/ 3299382 h 4666268"/>
              <a:gd name="connsiteX5" fmla="*/ 0 w 763571"/>
              <a:gd name="connsiteY5" fmla="*/ 3242821 h 466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3571" h="4666268">
                <a:moveTo>
                  <a:pt x="0" y="3242821"/>
                </a:moveTo>
                <a:lnTo>
                  <a:pt x="744717" y="0"/>
                </a:lnTo>
                <a:cubicBezTo>
                  <a:pt x="751002" y="1555423"/>
                  <a:pt x="757286" y="3110845"/>
                  <a:pt x="763571" y="4666268"/>
                </a:cubicBezTo>
                <a:lnTo>
                  <a:pt x="18853" y="3704734"/>
                </a:lnTo>
                <a:lnTo>
                  <a:pt x="9427" y="3299382"/>
                </a:lnTo>
                <a:lnTo>
                  <a:pt x="0" y="3242821"/>
                </a:lnTo>
                <a:close/>
              </a:path>
            </a:pathLst>
          </a:custGeom>
          <a:solidFill>
            <a:srgbClr val="4D8DC9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27B1412-DEB8-2F3D-1671-3C120CBE0C36}"/>
              </a:ext>
            </a:extLst>
          </p:cNvPr>
          <p:cNvSpPr/>
          <p:nvPr/>
        </p:nvSpPr>
        <p:spPr>
          <a:xfrm>
            <a:off x="1087120" y="4490720"/>
            <a:ext cx="1569720" cy="477520"/>
          </a:xfrm>
          <a:prstGeom prst="roundRect">
            <a:avLst>
              <a:gd name="adj" fmla="val 6197"/>
            </a:avLst>
          </a:prstGeom>
          <a:noFill/>
          <a:ln w="57150">
            <a:solidFill>
              <a:srgbClr val="4D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Georgia" panose="02040502050405020303" pitchFamily="18" charset="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49D25C0E-1C85-572A-662E-7957490762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33149" b="30988"/>
          <a:stretch/>
        </p:blipFill>
        <p:spPr>
          <a:xfrm>
            <a:off x="3286553" y="1245971"/>
            <a:ext cx="8573274" cy="467419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9A5EEAE-4A63-7718-B15B-EBB806CF4BE2}"/>
              </a:ext>
            </a:extLst>
          </p:cNvPr>
          <p:cNvSpPr txBox="1"/>
          <p:nvPr/>
        </p:nvSpPr>
        <p:spPr>
          <a:xfrm>
            <a:off x="8881690" y="4847253"/>
            <a:ext cx="297813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不方便編寫程式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</a:rPr>
              <a:t>設計不友善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390951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0E85BE94-EB5C-720B-D5F2-8DEF3ECFB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354" y="415038"/>
            <a:ext cx="8789807" cy="6027923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A292311-4E61-8169-DE80-32BDDF706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35</a:t>
            </a:fld>
            <a:endParaRPr lang="zh-TW" altLang="en-US"/>
          </a:p>
        </p:txBody>
      </p:sp>
      <p:sp>
        <p:nvSpPr>
          <p:cNvPr id="5" name="文字方塊 4">
            <a:hlinkClick r:id="rId3"/>
            <a:extLst>
              <a:ext uri="{FF2B5EF4-FFF2-40B4-BE49-F238E27FC236}">
                <a16:creationId xmlns:a16="http://schemas.microsoft.com/office/drawing/2014/main" id="{98CCB251-0731-905F-069F-9DA36489F345}"/>
              </a:ext>
            </a:extLst>
          </p:cNvPr>
          <p:cNvSpPr txBox="1"/>
          <p:nvPr/>
        </p:nvSpPr>
        <p:spPr>
          <a:xfrm>
            <a:off x="731751" y="1241156"/>
            <a:ext cx="2342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u="sng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RStudio </a:t>
            </a:r>
            <a:r>
              <a:rPr lang="zh-TW" altLang="en-US" sz="2800" u="sng" dirty="0">
                <a:solidFill>
                  <a:schemeClr val="accent5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1199068-7F12-71BD-DEF2-F845AAE754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2773784" y="1511558"/>
            <a:ext cx="502570" cy="646331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E1DCF79-6F6F-CC65-15A0-7E04EADDF1AF}"/>
              </a:ext>
            </a:extLst>
          </p:cNvPr>
          <p:cNvSpPr txBox="1"/>
          <p:nvPr/>
        </p:nvSpPr>
        <p:spPr>
          <a:xfrm>
            <a:off x="6962390" y="3177989"/>
            <a:ext cx="381697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集成開發環境（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IDE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）</a:t>
            </a:r>
            <a:endParaRPr lang="en-US" altLang="zh-TW" sz="2000" dirty="0"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協助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R 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軟體編寫原始碼</a:t>
            </a:r>
            <a:endParaRPr lang="en-US" altLang="zh-TW" sz="2000" dirty="0">
              <a:effectLst/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支援圖形用戶界面工具</a:t>
            </a:r>
            <a:r>
              <a:rPr lang="zh-TW" altLang="en-US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（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GUI</a:t>
            </a:r>
            <a:r>
              <a:rPr lang="zh-TW" altLang="en-US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）</a:t>
            </a:r>
            <a:endParaRPr lang="zh-TW" altLang="en-US" sz="20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F54A5DB-0B06-9E6D-88A7-B242FB344A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112" y="2548662"/>
            <a:ext cx="2342308" cy="819808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01866E3B-468D-E32D-B9E6-6F481F047E76}"/>
              </a:ext>
            </a:extLst>
          </p:cNvPr>
          <p:cNvSpPr txBox="1"/>
          <p:nvPr/>
        </p:nvSpPr>
        <p:spPr>
          <a:xfrm>
            <a:off x="0" y="305294"/>
            <a:ext cx="2432076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軟體安裝</a:t>
            </a:r>
          </a:p>
        </p:txBody>
      </p:sp>
    </p:spTree>
    <p:extLst>
      <p:ext uri="{BB962C8B-B14F-4D97-AF65-F5344CB8AC3E}">
        <p14:creationId xmlns:p14="http://schemas.microsoft.com/office/powerpoint/2010/main" val="20097729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EC92426-FD88-91D6-005E-45D5AB59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36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021222-F44C-A25D-FA62-602FED64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28" y="1076627"/>
            <a:ext cx="11216054" cy="549586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D93747D-A8CA-F6B6-751E-59BAD20B1A84}"/>
              </a:ext>
            </a:extLst>
          </p:cNvPr>
          <p:cNvSpPr txBox="1"/>
          <p:nvPr/>
        </p:nvSpPr>
        <p:spPr>
          <a:xfrm>
            <a:off x="0" y="305294"/>
            <a:ext cx="2432076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軟體安裝</a:t>
            </a:r>
          </a:p>
        </p:txBody>
      </p:sp>
    </p:spTree>
    <p:extLst>
      <p:ext uri="{BB962C8B-B14F-4D97-AF65-F5344CB8AC3E}">
        <p14:creationId xmlns:p14="http://schemas.microsoft.com/office/powerpoint/2010/main" val="2421585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7CC18C3-B53B-9CEB-B4D4-496D99485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37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F78F9C6-E3C6-6BC6-B177-7A7CE812D2C6}"/>
              </a:ext>
            </a:extLst>
          </p:cNvPr>
          <p:cNvSpPr txBox="1"/>
          <p:nvPr/>
        </p:nvSpPr>
        <p:spPr>
          <a:xfrm>
            <a:off x="3048000" y="2244687"/>
            <a:ext cx="6096000" cy="1847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TW" altLang="en-US" sz="4000" b="1" kern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視覺化資料基本分析</a:t>
            </a:r>
            <a:r>
              <a:rPr lang="en-US" altLang="zh-TW" sz="4000" b="1" kern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—</a:t>
            </a:r>
            <a:br>
              <a:rPr lang="en-US" altLang="zh-TW" sz="4000" b="1" kern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</a:br>
            <a:r>
              <a:rPr lang="zh-TW" altLang="en-US" sz="4000" b="1" kern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地圖分析與繪製地圖</a:t>
            </a:r>
            <a:endParaRPr lang="zh-TW" altLang="zh-TW" sz="4000" b="1" kern="2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6E1C959-DB81-80C7-16F8-E5522B23E27F}"/>
              </a:ext>
            </a:extLst>
          </p:cNvPr>
          <p:cNvSpPr txBox="1"/>
          <p:nvPr/>
        </p:nvSpPr>
        <p:spPr>
          <a:xfrm>
            <a:off x="3048000" y="446384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TW" sz="20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Chapter 3  Data Visualization with Maps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844F58E-0805-D811-3224-E3674BAEA4DE}"/>
              </a:ext>
            </a:extLst>
          </p:cNvPr>
          <p:cNvSpPr txBox="1"/>
          <p:nvPr/>
        </p:nvSpPr>
        <p:spPr>
          <a:xfrm>
            <a:off x="298529" y="5705811"/>
            <a:ext cx="27494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本單元所需基礎套件：</a:t>
            </a:r>
            <a:endParaRPr lang="en-US" altLang="zh-TW" sz="2000" dirty="0">
              <a:solidFill>
                <a:srgbClr val="002060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en-US" altLang="zh-TW" sz="2000" b="1" dirty="0" err="1">
                <a:solidFill>
                  <a:srgbClr val="002060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ggplot</a:t>
            </a:r>
            <a:endParaRPr lang="en-US" altLang="zh-TW" sz="2000" b="1" dirty="0">
              <a:solidFill>
                <a:srgbClr val="002060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  <a:p>
            <a:r>
              <a:rPr lang="en-US" altLang="zh-TW" sz="2000" b="1" dirty="0" err="1">
                <a:solidFill>
                  <a:srgbClr val="002060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dplyr</a:t>
            </a:r>
            <a:endParaRPr lang="zh-TW" altLang="en-US" sz="2000" b="1" dirty="0">
              <a:solidFill>
                <a:srgbClr val="002060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78455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32E7EC3-182E-42F3-BCB5-6A14197CF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38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D210409-FD43-CF5C-F4B4-419320C3AD2E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地圖分析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540A4B9-3E3C-B126-2ECC-CFFE02E547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78" r="23122"/>
          <a:stretch/>
        </p:blipFill>
        <p:spPr>
          <a:xfrm>
            <a:off x="415456" y="1942225"/>
            <a:ext cx="3505986" cy="350598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B80CEA0-3AC2-F6EC-C151-F14F72C25CA3}"/>
              </a:ext>
            </a:extLst>
          </p:cNvPr>
          <p:cNvSpPr/>
          <p:nvPr/>
        </p:nvSpPr>
        <p:spPr>
          <a:xfrm>
            <a:off x="415456" y="1942224"/>
            <a:ext cx="3505985" cy="3505985"/>
          </a:xfrm>
          <a:prstGeom prst="rect">
            <a:avLst/>
          </a:prstGeom>
          <a:blipFill dpi="0" rotWithShape="1">
            <a:blip r:embed="rId3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FilmGrain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AABADF00-7874-A6BB-93BF-1D3A9F15A761}"/>
              </a:ext>
            </a:extLst>
          </p:cNvPr>
          <p:cNvSpPr/>
          <p:nvPr/>
        </p:nvSpPr>
        <p:spPr>
          <a:xfrm>
            <a:off x="4191257" y="3248175"/>
            <a:ext cx="1336040" cy="894081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5556C0C-E84E-AE4B-4EFB-AF5F1CCA7FF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295" b="98068" l="0" r="69937"/>
                    </a14:imgEffect>
                  </a14:imgLayer>
                </a14:imgProps>
              </a:ext>
            </a:extLst>
          </a:blip>
          <a:srcRect t="2313" r="29728" b="3090"/>
          <a:stretch/>
        </p:blipFill>
        <p:spPr>
          <a:xfrm>
            <a:off x="5037508" y="920847"/>
            <a:ext cx="4424296" cy="5201920"/>
          </a:xfrm>
          <a:prstGeom prst="rect">
            <a:avLst/>
          </a:prstGeom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2859822-0F78-61A0-66B5-2196798FB7A8}"/>
              </a:ext>
            </a:extLst>
          </p:cNvPr>
          <p:cNvSpPr/>
          <p:nvPr/>
        </p:nvSpPr>
        <p:spPr>
          <a:xfrm>
            <a:off x="8943932" y="3248175"/>
            <a:ext cx="1336040" cy="894081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FB4A6E5-50F7-BA36-B8A4-A76826942D8E}"/>
              </a:ext>
            </a:extLst>
          </p:cNvPr>
          <p:cNvSpPr txBox="1"/>
          <p:nvPr/>
        </p:nvSpPr>
        <p:spPr>
          <a:xfrm>
            <a:off x="10577871" y="3136286"/>
            <a:ext cx="10054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政策</a:t>
            </a:r>
            <a:endParaRPr lang="en-US" altLang="zh-TW" sz="3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sz="3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意涵</a:t>
            </a:r>
          </a:p>
        </p:txBody>
      </p:sp>
    </p:spTree>
    <p:extLst>
      <p:ext uri="{BB962C8B-B14F-4D97-AF65-F5344CB8AC3E}">
        <p14:creationId xmlns:p14="http://schemas.microsoft.com/office/powerpoint/2010/main" val="12166090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23DB386-E007-8BFB-5C12-02D7D4342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39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85ED4B8-5B66-271C-08F2-F0C858C73CFE}"/>
              </a:ext>
            </a:extLst>
          </p:cNvPr>
          <p:cNvSpPr txBox="1"/>
          <p:nvPr/>
        </p:nvSpPr>
        <p:spPr>
          <a:xfrm>
            <a:off x="0" y="305294"/>
            <a:ext cx="510428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以地理資料繪製簡單地圖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2E341D1-6D79-3800-3316-CB67F31C62A8}"/>
              </a:ext>
            </a:extLst>
          </p:cNvPr>
          <p:cNvSpPr txBox="1"/>
          <p:nvPr/>
        </p:nvSpPr>
        <p:spPr>
          <a:xfrm>
            <a:off x="3328670" y="2134811"/>
            <a:ext cx="5534660" cy="86177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install.packages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("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spData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")</a:t>
            </a:r>
            <a:endParaRPr lang="zh-TW" altLang="zh-TW" sz="20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library(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spData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)</a:t>
            </a:r>
            <a:endParaRPr lang="zh-TW" altLang="zh-TW" sz="20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B6F7B50-DB26-B8B3-C426-9B6DEA1C9F0D}"/>
              </a:ext>
            </a:extLst>
          </p:cNvPr>
          <p:cNvSpPr txBox="1"/>
          <p:nvPr/>
        </p:nvSpPr>
        <p:spPr>
          <a:xfrm>
            <a:off x="4772561" y="1409086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下載資料套件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C8E5180-965A-4179-DBFC-A80E5A5AD46E}"/>
              </a:ext>
            </a:extLst>
          </p:cNvPr>
          <p:cNvSpPr txBox="1"/>
          <p:nvPr/>
        </p:nvSpPr>
        <p:spPr>
          <a:xfrm>
            <a:off x="5182929" y="365161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20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en-US" dirty="0"/>
              <a:t>常用資料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88DBE51-6543-5A47-3B02-AC9E1692D47D}"/>
              </a:ext>
            </a:extLst>
          </p:cNvPr>
          <p:cNvSpPr txBox="1"/>
          <p:nvPr/>
        </p:nvSpPr>
        <p:spPr>
          <a:xfrm>
            <a:off x="3542030" y="4420785"/>
            <a:ext cx="2015490" cy="1323439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61620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 sz="2000" kern="0" spc="15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defRPr>
            </a:lvl1pPr>
          </a:lstStyle>
          <a:p>
            <a:r>
              <a:rPr lang="en-US" altLang="zh-TW" dirty="0" err="1"/>
              <a:t>us_states</a:t>
            </a:r>
            <a:endParaRPr lang="en-US" altLang="zh-TW" dirty="0"/>
          </a:p>
          <a:p>
            <a:r>
              <a:rPr lang="en-US" altLang="zh-TW" dirty="0" err="1"/>
              <a:t>nz</a:t>
            </a:r>
            <a:endParaRPr lang="en-US" altLang="zh-TW" dirty="0"/>
          </a:p>
          <a:p>
            <a:r>
              <a:rPr lang="en-US" altLang="zh-TW" dirty="0" err="1"/>
              <a:t>nz_height</a:t>
            </a:r>
            <a:endParaRPr lang="en-US" altLang="zh-TW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08D08F5-A078-E935-913F-41A57B394492}"/>
              </a:ext>
            </a:extLst>
          </p:cNvPr>
          <p:cNvSpPr txBox="1"/>
          <p:nvPr/>
        </p:nvSpPr>
        <p:spPr>
          <a:xfrm>
            <a:off x="5965249" y="4420785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20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en-US" sz="2400" dirty="0"/>
              <a:t>美國地圖（州）</a:t>
            </a:r>
            <a:endParaRPr lang="en-US" altLang="zh-TW" sz="24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4EF55884-287F-A802-AC81-031909CE6D6E}"/>
              </a:ext>
            </a:extLst>
          </p:cNvPr>
          <p:cNvSpPr txBox="1"/>
          <p:nvPr/>
        </p:nvSpPr>
        <p:spPr>
          <a:xfrm>
            <a:off x="5965249" y="488245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20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en-US" sz="2400" dirty="0"/>
              <a:t>紐西蘭行政區地圖</a:t>
            </a:r>
            <a:endParaRPr lang="en-US" altLang="zh-TW" sz="24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CBE7F54-D8B8-8383-4178-38FD81F32EEC}"/>
              </a:ext>
            </a:extLst>
          </p:cNvPr>
          <p:cNvSpPr txBox="1"/>
          <p:nvPr/>
        </p:nvSpPr>
        <p:spPr>
          <a:xfrm>
            <a:off x="5965249" y="5340800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20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en-US" sz="2400" dirty="0"/>
              <a:t>紐西蘭</a:t>
            </a:r>
            <a:r>
              <a:rPr lang="en-US" altLang="zh-TW" sz="2400" dirty="0"/>
              <a:t>101</a:t>
            </a:r>
            <a:r>
              <a:rPr lang="zh-TW" altLang="en-US" sz="2400" dirty="0"/>
              <a:t>座高峰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880224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D0D90BD5-3D9A-2591-6394-5B0E75F33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9A0386B-B4A2-EE91-2AA4-8B0B36B0A294}"/>
              </a:ext>
            </a:extLst>
          </p:cNvPr>
          <p:cNvSpPr txBox="1"/>
          <p:nvPr/>
        </p:nvSpPr>
        <p:spPr>
          <a:xfrm>
            <a:off x="3048000" y="2504836"/>
            <a:ext cx="6096000" cy="924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TW" altLang="zh-TW" sz="4000" b="1" kern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地理資訊系統介紹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F7E96AA-9CEC-ECE3-7E92-A621C84B35A6}"/>
              </a:ext>
            </a:extLst>
          </p:cNvPr>
          <p:cNvSpPr txBox="1"/>
          <p:nvPr/>
        </p:nvSpPr>
        <p:spPr>
          <a:xfrm>
            <a:off x="3972560" y="3877995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20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Chapter 1  Introduction</a:t>
            </a:r>
          </a:p>
          <a:p>
            <a:r>
              <a:rPr lang="en-US" altLang="zh-TW" sz="2000" b="1" dirty="0">
                <a:solidFill>
                  <a:srgbClr val="333333"/>
                </a:solidFill>
                <a:latin typeface="Georgia" panose="02040502050405020303" pitchFamily="18" charset="0"/>
              </a:rPr>
              <a:t>Chapter 2  </a:t>
            </a:r>
            <a:r>
              <a:rPr lang="en-US" altLang="zh-TW" sz="20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Basic Knowledge on GIS</a:t>
            </a:r>
          </a:p>
        </p:txBody>
      </p:sp>
    </p:spTree>
    <p:extLst>
      <p:ext uri="{BB962C8B-B14F-4D97-AF65-F5344CB8AC3E}">
        <p14:creationId xmlns:p14="http://schemas.microsoft.com/office/powerpoint/2010/main" val="1335928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4F913E0-880A-6CAA-12BE-7C86358A27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1" r="3918"/>
          <a:stretch/>
        </p:blipFill>
        <p:spPr bwMode="auto">
          <a:xfrm>
            <a:off x="2377440" y="2781205"/>
            <a:ext cx="7437120" cy="4018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8CAB198-DB07-DBE4-D764-EC06CA13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40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E69DBD8-014F-8B79-C82A-1BE4411001F7}"/>
              </a:ext>
            </a:extLst>
          </p:cNvPr>
          <p:cNvSpPr txBox="1"/>
          <p:nvPr/>
        </p:nvSpPr>
        <p:spPr>
          <a:xfrm>
            <a:off x="0" y="305294"/>
            <a:ext cx="510428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以地理資料繪製簡單地圖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CBC8C18-2F65-DA79-A2EB-7CECFBE3B482}"/>
              </a:ext>
            </a:extLst>
          </p:cNvPr>
          <p:cNvSpPr txBox="1"/>
          <p:nvPr/>
        </p:nvSpPr>
        <p:spPr>
          <a:xfrm>
            <a:off x="759361" y="1851026"/>
            <a:ext cx="5534660" cy="86177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ggplot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()+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  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geom_sf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(data=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us_states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)</a:t>
            </a:r>
            <a:endParaRPr lang="zh-TW" altLang="zh-TW" sz="20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F059866-EC70-1FA9-56BA-81E7B064D9A0}"/>
              </a:ext>
            </a:extLst>
          </p:cNvPr>
          <p:cNvSpPr txBox="1"/>
          <p:nvPr/>
        </p:nvSpPr>
        <p:spPr>
          <a:xfrm>
            <a:off x="759361" y="132780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繪製美國地圖</a:t>
            </a:r>
          </a:p>
        </p:txBody>
      </p:sp>
    </p:spTree>
    <p:extLst>
      <p:ext uri="{BB962C8B-B14F-4D97-AF65-F5344CB8AC3E}">
        <p14:creationId xmlns:p14="http://schemas.microsoft.com/office/powerpoint/2010/main" val="31722204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BBCE6F-C662-8B34-3F9C-94EA31D9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41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B411CA-C74F-C820-2448-4B15E8DCCF3A}"/>
              </a:ext>
            </a:extLst>
          </p:cNvPr>
          <p:cNvSpPr txBox="1"/>
          <p:nvPr/>
        </p:nvSpPr>
        <p:spPr>
          <a:xfrm>
            <a:off x="0" y="305294"/>
            <a:ext cx="510428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以地理資料繪製簡單地圖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22BA308-4464-7A23-016A-02D3E829B845}"/>
              </a:ext>
            </a:extLst>
          </p:cNvPr>
          <p:cNvSpPr txBox="1"/>
          <p:nvPr/>
        </p:nvSpPr>
        <p:spPr>
          <a:xfrm>
            <a:off x="759361" y="1327806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客製化調整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6484D98-7BCE-CCAA-90EB-3CE244D367EF}"/>
              </a:ext>
            </a:extLst>
          </p:cNvPr>
          <p:cNvSpPr txBox="1"/>
          <p:nvPr/>
        </p:nvSpPr>
        <p:spPr>
          <a:xfrm>
            <a:off x="759360" y="1851026"/>
            <a:ext cx="6880959" cy="86177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ggplot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()+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  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geom_sf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(data=, size=, color=, fill=)</a:t>
            </a:r>
            <a:endParaRPr lang="zh-TW" altLang="zh-TW" sz="20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3B47BEEC-0CC2-144A-B6C9-2405F9E66F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717135"/>
              </p:ext>
            </p:extLst>
          </p:nvPr>
        </p:nvGraphicFramePr>
        <p:xfrm>
          <a:off x="1618792" y="3429000"/>
          <a:ext cx="8954415" cy="2345443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524960">
                  <a:extLst>
                    <a:ext uri="{9D8B030D-6E8A-4147-A177-3AD203B41FA5}">
                      <a16:colId xmlns:a16="http://schemas.microsoft.com/office/drawing/2014/main" val="260182537"/>
                    </a:ext>
                  </a:extLst>
                </a:gridCol>
                <a:gridCol w="2906382">
                  <a:extLst>
                    <a:ext uri="{9D8B030D-6E8A-4147-A177-3AD203B41FA5}">
                      <a16:colId xmlns:a16="http://schemas.microsoft.com/office/drawing/2014/main" val="3552264498"/>
                    </a:ext>
                  </a:extLst>
                </a:gridCol>
                <a:gridCol w="1507691">
                  <a:extLst>
                    <a:ext uri="{9D8B030D-6E8A-4147-A177-3AD203B41FA5}">
                      <a16:colId xmlns:a16="http://schemas.microsoft.com/office/drawing/2014/main" val="1017621505"/>
                    </a:ext>
                  </a:extLst>
                </a:gridCol>
                <a:gridCol w="1507691">
                  <a:extLst>
                    <a:ext uri="{9D8B030D-6E8A-4147-A177-3AD203B41FA5}">
                      <a16:colId xmlns:a16="http://schemas.microsoft.com/office/drawing/2014/main" val="888848600"/>
                    </a:ext>
                  </a:extLst>
                </a:gridCol>
                <a:gridCol w="1507691">
                  <a:extLst>
                    <a:ext uri="{9D8B030D-6E8A-4147-A177-3AD203B41FA5}">
                      <a16:colId xmlns:a16="http://schemas.microsoft.com/office/drawing/2014/main" val="1060279412"/>
                    </a:ext>
                  </a:extLst>
                </a:gridCol>
              </a:tblGrid>
              <a:tr h="390907">
                <a:tc rowSpan="2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功能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調整幾何對象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4218686"/>
                  </a:ext>
                </a:extLst>
              </a:tr>
              <a:tr h="39090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點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線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面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7094216"/>
                  </a:ext>
                </a:extLst>
              </a:tr>
              <a:tr h="39090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size=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調整幾何大小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7904283"/>
                  </a:ext>
                </a:extLst>
              </a:tr>
              <a:tr h="781815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color=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調整幾何顏色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</a:t>
                      </a:r>
                      <a:br>
                        <a:rPr lang="en-US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</a:br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（框線）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6995274"/>
                  </a:ext>
                </a:extLst>
              </a:tr>
              <a:tr h="39090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fill=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調整幾何填充顏色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X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X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5451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6093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42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D8E2C1C-8B09-D0F1-AA15-71803F3431BA}"/>
              </a:ext>
            </a:extLst>
          </p:cNvPr>
          <p:cNvSpPr txBox="1"/>
          <p:nvPr/>
        </p:nvSpPr>
        <p:spPr>
          <a:xfrm>
            <a:off x="0" y="305294"/>
            <a:ext cx="510428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以地理資料繪製簡單地圖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B26AD69-C34E-0EE4-6A6F-F89E767A6168}"/>
              </a:ext>
            </a:extLst>
          </p:cNvPr>
          <p:cNvSpPr txBox="1"/>
          <p:nvPr/>
        </p:nvSpPr>
        <p:spPr>
          <a:xfrm>
            <a:off x="759361" y="1327806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客製化調整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6D74E6D-409B-356E-3FE6-1E468A71178B}"/>
              </a:ext>
            </a:extLst>
          </p:cNvPr>
          <p:cNvSpPr txBox="1"/>
          <p:nvPr/>
        </p:nvSpPr>
        <p:spPr>
          <a:xfrm>
            <a:off x="759361" y="1852932"/>
            <a:ext cx="9187280" cy="86177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ggplot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()+</a:t>
            </a:r>
            <a:endParaRPr lang="zh-TW" altLang="zh-TW" sz="2000" kern="0" spc="15" dirty="0">
              <a:solidFill>
                <a:srgbClr val="000000"/>
              </a:solidFill>
              <a:latin typeface="Consolas" panose="020B0609020204030204" pitchFamily="49" charset="0"/>
              <a:ea typeface="細明體" panose="02020509000000000000" pitchFamily="49" charset="-120"/>
            </a:endParaRPr>
          </a:p>
          <a:p>
            <a:pPr indent="261620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  </a:t>
            </a: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geom_sf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(data=</a:t>
            </a: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us_states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, size=2, color="red", fill="blue")</a:t>
            </a:r>
            <a:endParaRPr lang="zh-TW" altLang="zh-TW" sz="2000" kern="0" spc="15" dirty="0">
              <a:solidFill>
                <a:srgbClr val="000000"/>
              </a:solidFill>
              <a:latin typeface="Consolas" panose="020B0609020204030204" pitchFamily="49" charset="0"/>
              <a:ea typeface="細明體" panose="02020509000000000000" pitchFamily="49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792A417-7DC3-AD01-F565-BF8022ADDC7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1" b="3958"/>
          <a:stretch/>
        </p:blipFill>
        <p:spPr bwMode="auto">
          <a:xfrm>
            <a:off x="2596870" y="2954655"/>
            <a:ext cx="6998259" cy="38543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5690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>
            <a:extLst>
              <a:ext uri="{FF2B5EF4-FFF2-40B4-BE49-F238E27FC236}">
                <a16:creationId xmlns:a16="http://schemas.microsoft.com/office/drawing/2014/main" id="{B2F2517C-1973-16E6-1A98-CE19CF74D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245" y="2782417"/>
            <a:ext cx="7119796" cy="3939058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43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54C4C2A-0592-ABC4-0D53-9820D56C3F2D}"/>
              </a:ext>
            </a:extLst>
          </p:cNvPr>
          <p:cNvSpPr txBox="1"/>
          <p:nvPr/>
        </p:nvSpPr>
        <p:spPr>
          <a:xfrm>
            <a:off x="0" y="305294"/>
            <a:ext cx="510428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以地理資料繪製簡單地圖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CA2AE44-3B0E-556D-2FFB-26852346D65B}"/>
              </a:ext>
            </a:extLst>
          </p:cNvPr>
          <p:cNvSpPr txBox="1"/>
          <p:nvPr/>
        </p:nvSpPr>
        <p:spPr>
          <a:xfrm>
            <a:off x="759361" y="1327806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顏色調整（十六進位制）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8BAEC6B-77EF-F6C7-420D-4F6908FDD48D}"/>
              </a:ext>
            </a:extLst>
          </p:cNvPr>
          <p:cNvSpPr txBox="1"/>
          <p:nvPr/>
        </p:nvSpPr>
        <p:spPr>
          <a:xfrm>
            <a:off x="759361" y="1852237"/>
            <a:ext cx="9187280" cy="86177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ggplot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()+</a:t>
            </a:r>
            <a:endParaRPr lang="zh-TW" altLang="zh-TW" sz="2000" kern="0" spc="15" dirty="0">
              <a:solidFill>
                <a:srgbClr val="000000"/>
              </a:solidFill>
              <a:latin typeface="Consolas" panose="020B0609020204030204" pitchFamily="49" charset="0"/>
              <a:ea typeface="細明體" panose="02020509000000000000" pitchFamily="49" charset="-120"/>
            </a:endParaRPr>
          </a:p>
          <a:p>
            <a:pPr indent="261620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  </a:t>
            </a: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geom_sf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(data=</a:t>
            </a: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us_states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</a:rPr>
              <a:t>, color="#ADADAD", fill="#CE0000")</a:t>
            </a:r>
            <a:endParaRPr lang="zh-TW" altLang="zh-TW" sz="2000" kern="0" spc="15" dirty="0">
              <a:solidFill>
                <a:srgbClr val="000000"/>
              </a:solidFill>
              <a:latin typeface="Consolas" panose="020B0609020204030204" pitchFamily="49" charset="0"/>
              <a:ea typeface="細明體" panose="02020509000000000000" pitchFamily="49" charset="-120"/>
            </a:endParaRPr>
          </a:p>
        </p:txBody>
      </p:sp>
      <p:pic>
        <p:nvPicPr>
          <p:cNvPr id="6" name="圖片 5">
            <a:hlinkClick r:id="rId3"/>
            <a:extLst>
              <a:ext uri="{FF2B5EF4-FFF2-40B4-BE49-F238E27FC236}">
                <a16:creationId xmlns:a16="http://schemas.microsoft.com/office/drawing/2014/main" id="{85DECCEC-8BBD-B1F9-5117-735A49591A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8" t="4227" r="40971" b="9001"/>
          <a:stretch/>
        </p:blipFill>
        <p:spPr>
          <a:xfrm>
            <a:off x="248263" y="3510559"/>
            <a:ext cx="4134465" cy="260916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A0A4F21-C8B5-F15D-BFDD-10D403B38E2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2869493" y="5952507"/>
            <a:ext cx="386886" cy="497556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28E7BE4-6909-FE0A-F2A1-F3A1526F4E0A}"/>
              </a:ext>
            </a:extLst>
          </p:cNvPr>
          <p:cNvSpPr txBox="1"/>
          <p:nvPr/>
        </p:nvSpPr>
        <p:spPr>
          <a:xfrm>
            <a:off x="1761497" y="296733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色碼表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067EB79-3626-3344-41B9-7F456C9FE4CE}"/>
              </a:ext>
            </a:extLst>
          </p:cNvPr>
          <p:cNvSpPr/>
          <p:nvPr/>
        </p:nvSpPr>
        <p:spPr>
          <a:xfrm>
            <a:off x="228892" y="5861826"/>
            <a:ext cx="1424648" cy="2579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A70C5DE-88FB-2FFE-E408-A9C5FF96E5A3}"/>
              </a:ext>
            </a:extLst>
          </p:cNvPr>
          <p:cNvSpPr/>
          <p:nvPr/>
        </p:nvSpPr>
        <p:spPr>
          <a:xfrm>
            <a:off x="1615732" y="5061726"/>
            <a:ext cx="1424648" cy="2579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59810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44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21B2188-8217-4B31-E726-2C4BEF351E36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屬性資料擷取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A0AB096-71A7-5A8D-8A98-DE981E4C2FFC}"/>
              </a:ext>
            </a:extLst>
          </p:cNvPr>
          <p:cNvSpPr txBox="1"/>
          <p:nvPr/>
        </p:nvSpPr>
        <p:spPr>
          <a:xfrm>
            <a:off x="759361" y="365431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基本資料屬性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7D8162-54C4-0944-39E7-CC9F37F952C1}"/>
              </a:ext>
            </a:extLst>
          </p:cNvPr>
          <p:cNvSpPr txBox="1"/>
          <p:nvPr/>
        </p:nvSpPr>
        <p:spPr>
          <a:xfrm>
            <a:off x="3098463" y="1730829"/>
            <a:ext cx="68275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如何繪製分層設色圖？</a:t>
            </a:r>
            <a:endParaRPr lang="en-US" altLang="zh-TW" sz="3600" b="1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sz="3600" b="1" dirty="0">
                <a:solidFill>
                  <a:schemeClr val="accent1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首先必須瞭解「地理資料」！！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C820F59-CC90-137C-6EB1-BBBD332D2862}"/>
              </a:ext>
            </a:extLst>
          </p:cNvPr>
          <p:cNvSpPr txBox="1"/>
          <p:nvPr/>
        </p:nvSpPr>
        <p:spPr>
          <a:xfrm>
            <a:off x="759361" y="4208577"/>
            <a:ext cx="6182360" cy="113877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class(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us_states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)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  <a:cs typeface="Times New Roman" panose="02020603050405020304" pitchFamily="18" charset="0"/>
              </a:rPr>
              <a:t>========================================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8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[1] "sf"         "</a:t>
            </a:r>
            <a:r>
              <a:rPr lang="en-US" altLang="zh-TW" sz="18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data.frame</a:t>
            </a:r>
            <a:r>
              <a:rPr lang="en-US" altLang="zh-TW" sz="18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"</a:t>
            </a:r>
            <a:endParaRPr lang="zh-TW" altLang="zh-TW" sz="28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3E1166F-184B-2022-94BF-A9B8EF62618E}"/>
              </a:ext>
            </a:extLst>
          </p:cNvPr>
          <p:cNvSpPr/>
          <p:nvPr/>
        </p:nvSpPr>
        <p:spPr>
          <a:xfrm>
            <a:off x="1917798" y="4977114"/>
            <a:ext cx="764441" cy="385229"/>
          </a:xfrm>
          <a:prstGeom prst="roundRect">
            <a:avLst/>
          </a:prstGeom>
          <a:noFill/>
          <a:ln w="19050">
            <a:solidFill>
              <a:srgbClr val="4D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EDF50B5B-E8F1-8F5D-F027-75CD0ED0A906}"/>
              </a:ext>
            </a:extLst>
          </p:cNvPr>
          <p:cNvSpPr/>
          <p:nvPr/>
        </p:nvSpPr>
        <p:spPr>
          <a:xfrm>
            <a:off x="3566160" y="4977114"/>
            <a:ext cx="1727200" cy="385229"/>
          </a:xfrm>
          <a:prstGeom prst="roundRect">
            <a:avLst/>
          </a:prstGeom>
          <a:noFill/>
          <a:ln w="19050">
            <a:solidFill>
              <a:srgbClr val="4D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6967205-2BFC-AB39-DF83-C1A9F69FBE12}"/>
              </a:ext>
            </a:extLst>
          </p:cNvPr>
          <p:cNvSpPr txBox="1"/>
          <p:nvPr/>
        </p:nvSpPr>
        <p:spPr>
          <a:xfrm>
            <a:off x="1592132" y="560833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EBCC7FC-B2BB-E6B4-B1BE-ACC64C590396}"/>
              </a:ext>
            </a:extLst>
          </p:cNvPr>
          <p:cNvSpPr txBox="1"/>
          <p:nvPr/>
        </p:nvSpPr>
        <p:spPr>
          <a:xfrm>
            <a:off x="3875762" y="560833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資料框</a:t>
            </a:r>
          </a:p>
        </p:txBody>
      </p:sp>
    </p:spTree>
    <p:extLst>
      <p:ext uri="{BB962C8B-B14F-4D97-AF65-F5344CB8AC3E}">
        <p14:creationId xmlns:p14="http://schemas.microsoft.com/office/powerpoint/2010/main" val="35672954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7632C8C4-D273-BFF5-F9EF-6CBED3C22F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t="7580" r="11260" b="4370"/>
          <a:stretch/>
        </p:blipFill>
        <p:spPr>
          <a:xfrm>
            <a:off x="1479454" y="3018521"/>
            <a:ext cx="983701" cy="1267396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8E81F6D8-BEC0-1F32-1432-9A6612C2080A}"/>
              </a:ext>
            </a:extLst>
          </p:cNvPr>
          <p:cNvSpPr txBox="1"/>
          <p:nvPr/>
        </p:nvSpPr>
        <p:spPr>
          <a:xfrm>
            <a:off x="2789499" y="1595021"/>
            <a:ext cx="9402501" cy="5293757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61620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 sz="2000" kern="0" spc="15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800" dirty="0"/>
              <a:t>head(</a:t>
            </a:r>
            <a:r>
              <a:rPr lang="en-US" altLang="zh-TW" sz="1800" dirty="0" err="1"/>
              <a:t>us_states</a:t>
            </a:r>
            <a:r>
              <a:rPr lang="en-US" altLang="zh-TW" sz="1800" dirty="0"/>
              <a:t>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==============================================================================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Simple feature collection with </a:t>
            </a:r>
            <a:r>
              <a:rPr lang="en-US" altLang="zh-TW" sz="1600" dirty="0">
                <a:solidFill>
                  <a:srgbClr val="FF0000"/>
                </a:solidFill>
              </a:rPr>
              <a:t>6 features and 6 fields</a:t>
            </a:r>
            <a:endParaRPr lang="zh-TW" altLang="zh-TW" sz="1600" dirty="0">
              <a:solidFill>
                <a:srgbClr val="FF0000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Geometry type: </a:t>
            </a:r>
            <a:r>
              <a:rPr lang="en-US" altLang="zh-TW" sz="1600" dirty="0">
                <a:solidFill>
                  <a:srgbClr val="FF0000"/>
                </a:solidFill>
              </a:rPr>
              <a:t>MULTIPOLYGON</a:t>
            </a:r>
            <a:endParaRPr lang="zh-TW" altLang="zh-TW" sz="1600" dirty="0">
              <a:solidFill>
                <a:srgbClr val="FF0000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Dimension:     XY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Bounding box:  </a:t>
            </a:r>
            <a:r>
              <a:rPr lang="en-US" altLang="zh-TW" sz="1600" dirty="0" err="1"/>
              <a:t>xmin</a:t>
            </a:r>
            <a:r>
              <a:rPr lang="en-US" altLang="zh-TW" sz="1600" dirty="0"/>
              <a:t>: -114.8136 </a:t>
            </a:r>
            <a:r>
              <a:rPr lang="en-US" altLang="zh-TW" sz="1600" dirty="0" err="1"/>
              <a:t>ymin</a:t>
            </a:r>
            <a:r>
              <a:rPr lang="en-US" altLang="zh-TW" sz="1600" dirty="0"/>
              <a:t>: 24.55868 </a:t>
            </a:r>
            <a:r>
              <a:rPr lang="en-US" altLang="zh-TW" sz="1600" dirty="0" err="1"/>
              <a:t>xmax</a:t>
            </a:r>
            <a:r>
              <a:rPr lang="en-US" altLang="zh-TW" sz="1600" dirty="0"/>
              <a:t>: -71.78699 </a:t>
            </a:r>
            <a:r>
              <a:rPr lang="en-US" altLang="zh-TW" sz="1600" dirty="0" err="1"/>
              <a:t>ymax</a:t>
            </a:r>
            <a:r>
              <a:rPr lang="en-US" altLang="zh-TW" sz="1600" dirty="0"/>
              <a:t>: 42.04964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Geodetic CRS:  NAD83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  GEOID        NAME   REGION             AREA total_pop_10 total_pop_15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1    01     Alabama    South 133709.27 [km^2]      4712651      4830620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2    04     Arizona     West 295281.25 [km^2]      6246816      6641928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3    08    Colorado     West 269573.06 [km^2]      4887061      5278906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4    09 Connecticut </a:t>
            </a:r>
            <a:r>
              <a:rPr lang="en-US" altLang="zh-TW" sz="1600" dirty="0" err="1"/>
              <a:t>Norteast</a:t>
            </a:r>
            <a:r>
              <a:rPr lang="en-US" altLang="zh-TW" sz="1600" dirty="0"/>
              <a:t>  12976.59 [km^2]      3545837     3593222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5    12     Florida    South 151052.01 [km^2]     18511620     19645772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6    13     Georgia    South 152725.21 [km^2]      9468815     10006693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                        geometry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1 MULTIPOLYGON (((-88.20006 3...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2 MULTIPOLYGON (((-114.7196 3...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3 MULTIPOLYGON (((-109.0501 4...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4 MULTIPOLYGON (((-73.48731 4...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5 MULTIPOLYGON (((-81.81169 2...</a:t>
            </a:r>
            <a:endParaRPr lang="zh-TW" altLang="zh-TW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TW" sz="1600" dirty="0"/>
              <a:t>## 6 MULTIPOLYGON (((-85.60516 3...</a:t>
            </a:r>
            <a:endParaRPr lang="zh-TW" altLang="zh-TW" sz="16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45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5687554-053B-BBD2-2260-61B43C543C28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屬性資料擷取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FA580EA-97B5-ED4C-57AB-333E739E820E}"/>
              </a:ext>
            </a:extLst>
          </p:cNvPr>
          <p:cNvSpPr txBox="1"/>
          <p:nvPr/>
        </p:nvSpPr>
        <p:spPr>
          <a:xfrm>
            <a:off x="759361" y="132780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基本資料屬性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EC085F2-093B-CA5B-1340-F0D2FE78AC9F}"/>
              </a:ext>
            </a:extLst>
          </p:cNvPr>
          <p:cNvSpPr/>
          <p:nvPr/>
        </p:nvSpPr>
        <p:spPr>
          <a:xfrm>
            <a:off x="3657600" y="3382701"/>
            <a:ext cx="8125428" cy="228600"/>
          </a:xfrm>
          <a:prstGeom prst="roundRect">
            <a:avLst/>
          </a:prstGeom>
          <a:noFill/>
          <a:ln w="28575">
            <a:solidFill>
              <a:srgbClr val="4D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接點: 弧形 6">
            <a:extLst>
              <a:ext uri="{FF2B5EF4-FFF2-40B4-BE49-F238E27FC236}">
                <a16:creationId xmlns:a16="http://schemas.microsoft.com/office/drawing/2014/main" id="{02B335CB-2B48-3837-8156-3CC5D80E9834}"/>
              </a:ext>
            </a:extLst>
          </p:cNvPr>
          <p:cNvCxnSpPr>
            <a:stCxn id="6" idx="0"/>
          </p:cNvCxnSpPr>
          <p:nvPr/>
        </p:nvCxnSpPr>
        <p:spPr>
          <a:xfrm rot="5400000" flipH="1" flipV="1">
            <a:off x="7718867" y="2408982"/>
            <a:ext cx="975167" cy="972273"/>
          </a:xfrm>
          <a:prstGeom prst="curvedConnector3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FAF60F14-EA4B-0E3F-01D4-4E0613711919}"/>
              </a:ext>
            </a:extLst>
          </p:cNvPr>
          <p:cNvSpPr txBox="1"/>
          <p:nvPr/>
        </p:nvSpPr>
        <p:spPr>
          <a:xfrm>
            <a:off x="8590084" y="247469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6F4D20FD-4C72-0699-2037-221DFEBF854A}"/>
              </a:ext>
            </a:extLst>
          </p:cNvPr>
          <p:cNvSpPr/>
          <p:nvPr/>
        </p:nvSpPr>
        <p:spPr>
          <a:xfrm>
            <a:off x="6096000" y="5127943"/>
            <a:ext cx="1115028" cy="228600"/>
          </a:xfrm>
          <a:prstGeom prst="roundRect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8A7F2C0-A7D8-5536-A927-4E19BB393267}"/>
              </a:ext>
            </a:extLst>
          </p:cNvPr>
          <p:cNvSpPr txBox="1"/>
          <p:nvPr/>
        </p:nvSpPr>
        <p:spPr>
          <a:xfrm>
            <a:off x="7211028" y="50629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chemeClr val="accent6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空間資料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99CD2DA2-CD2D-6BF0-BC09-8C29CBF2FA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t="7580" r="11260" b="4370"/>
          <a:stretch/>
        </p:blipFill>
        <p:spPr>
          <a:xfrm>
            <a:off x="1479454" y="4380461"/>
            <a:ext cx="983701" cy="1267396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5EAC45A4-3956-B6FE-55D6-938DB3CF4340}"/>
              </a:ext>
            </a:extLst>
          </p:cNvPr>
          <p:cNvSpPr txBox="1"/>
          <p:nvPr/>
        </p:nvSpPr>
        <p:spPr>
          <a:xfrm>
            <a:off x="1655655" y="4657189"/>
            <a:ext cx="408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6">
                    <a:lumMod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空間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6635F70-9023-ADC3-2AA6-8903B8A06B4A}"/>
              </a:ext>
            </a:extLst>
          </p:cNvPr>
          <p:cNvSpPr txBox="1"/>
          <p:nvPr/>
        </p:nvSpPr>
        <p:spPr>
          <a:xfrm>
            <a:off x="1670820" y="3283708"/>
            <a:ext cx="408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屬性</a:t>
            </a:r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4582A4A7-907A-E4F5-759E-943E4CD233F9}"/>
              </a:ext>
            </a:extLst>
          </p:cNvPr>
          <p:cNvSpPr/>
          <p:nvPr/>
        </p:nvSpPr>
        <p:spPr>
          <a:xfrm rot="20658946">
            <a:off x="1100613" y="3901427"/>
            <a:ext cx="410242" cy="357975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3AF63E02-2882-89D7-E40E-12EEFDA41D80}"/>
              </a:ext>
            </a:extLst>
          </p:cNvPr>
          <p:cNvSpPr/>
          <p:nvPr/>
        </p:nvSpPr>
        <p:spPr>
          <a:xfrm rot="1487085">
            <a:off x="1100612" y="4322423"/>
            <a:ext cx="410242" cy="357975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433A3E9-8711-BB74-EF46-0DC1AE1654F4}"/>
              </a:ext>
            </a:extLst>
          </p:cNvPr>
          <p:cNvSpPr txBox="1"/>
          <p:nvPr/>
        </p:nvSpPr>
        <p:spPr>
          <a:xfrm>
            <a:off x="588696" y="3510376"/>
            <a:ext cx="522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</a:t>
            </a:r>
          </a:p>
        </p:txBody>
      </p: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2B214DDC-C003-5E6D-C92A-7B239CE59C28}"/>
              </a:ext>
            </a:extLst>
          </p:cNvPr>
          <p:cNvCxnSpPr/>
          <p:nvPr/>
        </p:nvCxnSpPr>
        <p:spPr>
          <a:xfrm>
            <a:off x="8692587" y="2407535"/>
            <a:ext cx="873053" cy="0"/>
          </a:xfrm>
          <a:prstGeom prst="line">
            <a:avLst/>
          </a:prstGeom>
          <a:ln w="1905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767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E606CDF-851F-A2F5-6C13-C3420687D1D4}"/>
              </a:ext>
            </a:extLst>
          </p:cNvPr>
          <p:cNvSpPr txBox="1"/>
          <p:nvPr/>
        </p:nvSpPr>
        <p:spPr>
          <a:xfrm>
            <a:off x="3105854" y="388971"/>
            <a:ext cx="8225741" cy="633250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us_states$NAME</a:t>
            </a:r>
            <a:endParaRPr lang="en-US" altLang="zh-TW" kern="0" spc="15" dirty="0">
              <a:solidFill>
                <a:srgbClr val="000000"/>
              </a:solidFill>
              <a:latin typeface="Consolas" panose="020B0609020204030204" pitchFamily="49" charset="0"/>
              <a:ea typeface="細明體" panose="02020509000000000000" pitchFamily="49" charset="-120"/>
              <a:cs typeface="細明體" panose="02020509000000000000" pitchFamily="49" charset="-120"/>
            </a:endParaRP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  <a:cs typeface="Times New Roman" panose="02020603050405020304" pitchFamily="18" charset="0"/>
              </a:rPr>
              <a:t>===========================================================</a:t>
            </a:r>
            <a:endParaRPr lang="zh-TW" altLang="zh-TW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 [1] "Alabama"              "Arizona"              "Colorado"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 [4] "Connecticut"          "Florida"              "Georgia"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 [7] "Idaho"                "Indiana"              "Kansas"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[10] "Louisiana"            "Massachusetts"        "Minnesota"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[13] "Missouri"             "Montana"              "Nevada"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[16] "New Jersey"           "New York"             "North Dakota"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[19] "Oklahoma"             "Pennsylvania"         "South Carolina"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[22] "South Dakota"         "Texas"                "Vermont"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[25] "West Virginia"        "Arkansas"             "California"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[28] "Delaware"             "District of Columbia" "Illinois"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[31] "Iowa"                 "Kentucky"             "Maine"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[34] "Maryland"             "Michigan"             "Mississippi"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[37] "Nebraska"             "New Hampshire"        "New Mexico" 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[40] "North Carolina"       "Ohio"                 "Oregon"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[43] "Rhode Island"         "Tennessee"            "Utah"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[46] "Virginia"             "Washington"           "Wisconsin"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[49] "Wyoming"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46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16270D-CCD0-E8EF-D7A3-931A6D16E421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屬性資料擷取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3A9876F-5083-8E8B-2342-BE93C4033FE1}"/>
              </a:ext>
            </a:extLst>
          </p:cNvPr>
          <p:cNvSpPr txBox="1"/>
          <p:nvPr/>
        </p:nvSpPr>
        <p:spPr>
          <a:xfrm>
            <a:off x="759361" y="1327806"/>
            <a:ext cx="16209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單一屬性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資料擷取</a:t>
            </a:r>
          </a:p>
        </p:txBody>
      </p:sp>
    </p:spTree>
    <p:extLst>
      <p:ext uri="{BB962C8B-B14F-4D97-AF65-F5344CB8AC3E}">
        <p14:creationId xmlns:p14="http://schemas.microsoft.com/office/powerpoint/2010/main" val="22253170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9C9A553-C85D-0123-25C1-71BD6A5577E5}"/>
              </a:ext>
            </a:extLst>
          </p:cNvPr>
          <p:cNvSpPr txBox="1"/>
          <p:nvPr/>
        </p:nvSpPr>
        <p:spPr>
          <a:xfrm>
            <a:off x="3036425" y="171554"/>
            <a:ext cx="9155575" cy="6686446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us_states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[, c(2,3)]</a:t>
            </a:r>
          </a:p>
          <a:p>
            <a:pPr indent="261620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8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us_states</a:t>
            </a:r>
            <a:r>
              <a:rPr lang="en-US" altLang="zh-TW" sz="18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[, c("NAME", "REGION")] </a:t>
            </a:r>
            <a:endParaRPr lang="en-US" altLang="zh-TW" kern="0" spc="15" dirty="0">
              <a:solidFill>
                <a:srgbClr val="000000"/>
              </a:solidFill>
              <a:effectLst/>
              <a:latin typeface="Consolas" panose="020B0609020204030204" pitchFamily="49" charset="0"/>
              <a:ea typeface="細明體" panose="02020509000000000000" pitchFamily="49" charset="-120"/>
              <a:cs typeface="細明體" panose="02020509000000000000" pitchFamily="49" charset="-120"/>
            </a:endParaRP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>
                <a:solidFill>
                  <a:srgbClr val="000000"/>
                </a:solidFill>
                <a:latin typeface="Consolas" panose="020B0609020204030204" pitchFamily="49" charset="0"/>
                <a:ea typeface="細明體" panose="02020509000000000000" pitchFamily="49" charset="-120"/>
                <a:cs typeface="Times New Roman" panose="02020603050405020304" pitchFamily="18" charset="0"/>
              </a:rPr>
              <a:t>====================================================================</a:t>
            </a:r>
            <a:endParaRPr lang="zh-TW" altLang="zh-TW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Simple feature collection with 49 features and 2 fields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Geometry type: MULTIPOLYGON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Dimension:     XY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Bounding box: 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xmin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: -124.7042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ymin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: 24.55868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xmax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: -66.9824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ymax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: 49.38436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Geodetic CRS:  NAD83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First 10 features: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          NAME   REGION                       geometry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1      Alabama    South MULTIPOLYGON (((-88.20006 3...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2      Arizona     West MULTIPOLYGON (((-114.7196 3...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3     Colorado     West MULTIPOLYGON (((-109.0501 4...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4  Connecticut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Norteast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 MULTIPOLYGON (((-73.48731 4...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5      Florida    South MULTIPOLYGON (((-81.81169 2...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6      Georgia    South MULTIPOLYGON (((-85.60516 3...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7        Idaho     West MULTIPOLYGON (((-116.916 45...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8      Indiana  Midwest MULTIPOLYGON (((-87.52404 4...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9       Kansas  Midwest MULTIPOLYGON (((-102.0517 4...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10   Louisiana    South MULTIPOLYGON (((-92.01783 2...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47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4766C1E-6CD2-0EBD-BBCD-5ECA994C05BF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屬性資料擷取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C8FE83A-F671-A4B3-2BB6-87FB4FA6E343}"/>
              </a:ext>
            </a:extLst>
          </p:cNvPr>
          <p:cNvSpPr txBox="1"/>
          <p:nvPr/>
        </p:nvSpPr>
        <p:spPr>
          <a:xfrm>
            <a:off x="759361" y="1327806"/>
            <a:ext cx="1694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多屬性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資料擷取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AEEEFBF-DBEB-54AD-00EF-B46A9BBD9704}"/>
              </a:ext>
            </a:extLst>
          </p:cNvPr>
          <p:cNvSpPr txBox="1"/>
          <p:nvPr/>
        </p:nvSpPr>
        <p:spPr>
          <a:xfrm>
            <a:off x="759361" y="2484586"/>
            <a:ext cx="21087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* 此時亦會擷取「空間資料」</a:t>
            </a:r>
            <a:endParaRPr lang="en-US" altLang="zh-TW" sz="20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30EDBB4-D625-A8EA-FF2E-C666CC43D88E}"/>
              </a:ext>
            </a:extLst>
          </p:cNvPr>
          <p:cNvSpPr/>
          <p:nvPr/>
        </p:nvSpPr>
        <p:spPr>
          <a:xfrm>
            <a:off x="8686800" y="3271520"/>
            <a:ext cx="1137920" cy="28607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29736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FB1D8ECB-2346-D4A5-8D11-F7A51CFE5506}"/>
              </a:ext>
            </a:extLst>
          </p:cNvPr>
          <p:cNvSpPr txBox="1"/>
          <p:nvPr/>
        </p:nvSpPr>
        <p:spPr>
          <a:xfrm>
            <a:off x="2868093" y="1327806"/>
            <a:ext cx="9323907" cy="488595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us_states</a:t>
            </a:r>
            <a:r>
              <a:rPr lang="en-US" altLang="zh-TW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[c(2:4),]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>
                <a:solidFill>
                  <a:srgbClr val="333333"/>
                </a:solidFill>
                <a:latin typeface="Consolas" panose="020B0609020204030204" pitchFamily="49" charset="0"/>
                <a:ea typeface="細明體" panose="02020509000000000000" pitchFamily="49" charset="-120"/>
                <a:cs typeface="Times New Roman" panose="02020603050405020304" pitchFamily="18" charset="0"/>
              </a:rPr>
              <a:t>=====================================================================</a:t>
            </a:r>
            <a:endParaRPr lang="zh-TW" altLang="zh-TW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Simple feature collection with</a:t>
            </a:r>
            <a:r>
              <a:rPr lang="en-US" altLang="zh-TW" sz="1600" kern="0" spc="15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 3 features and 6 fields</a:t>
            </a:r>
            <a:endParaRPr lang="zh-TW" altLang="zh-TW" sz="1600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Geometry type: MULTIPOLYGON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Dimension:     XY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Bounding box: 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xmin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: -114.8136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ymin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: 31.33224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xmax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: -71.78699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ymax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: 42.04964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Geodetic CRS:  NAD83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  GEOID        NAME   REGION             AREA total_pop_10 total_pop_15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2    04     Arizona     West 295281.25 [km^2]      6246816     6641928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3    08    Colorado     West 269573.06 [km^2]      4887061     5278906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4    09 Connecticut </a:t>
            </a:r>
            <a:r>
              <a:rPr lang="en-US" altLang="zh-TW" sz="16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Norteast</a:t>
            </a: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  12976.59 [km^2]      3545837     3593222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                        geometry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2 MULTIPOLYGON (((-114.7196 3...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3 MULTIPOLYGON (((-109.0501 4...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127000" algn="l">
              <a:spcBef>
                <a:spcPts val="250"/>
              </a:spcBef>
              <a:spcAft>
                <a:spcPts val="2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## 4 MULTIPOLYGON (((-73.48731 4...</a:t>
            </a:r>
            <a:endParaRPr lang="zh-TW" altLang="zh-TW" sz="1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48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63385C9-9663-75BD-5733-0F753C172B8E}"/>
              </a:ext>
            </a:extLst>
          </p:cNvPr>
          <p:cNvSpPr txBox="1"/>
          <p:nvPr/>
        </p:nvSpPr>
        <p:spPr>
          <a:xfrm>
            <a:off x="759361" y="1327806"/>
            <a:ext cx="21087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列資料擷取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BCBD09C-A68B-AC15-189C-CB3072DF82F7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屬性資料擷取</a:t>
            </a:r>
          </a:p>
        </p:txBody>
      </p:sp>
    </p:spTree>
    <p:extLst>
      <p:ext uri="{BB962C8B-B14F-4D97-AF65-F5344CB8AC3E}">
        <p14:creationId xmlns:p14="http://schemas.microsoft.com/office/powerpoint/2010/main" val="17388271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49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897710E-9481-39A2-AA9C-D4C86E6DF40B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屬性資料擷取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0DC5206-9324-3C3B-42F3-E3A067E81AED}"/>
              </a:ext>
            </a:extLst>
          </p:cNvPr>
          <p:cNvSpPr txBox="1"/>
          <p:nvPr/>
        </p:nvSpPr>
        <p:spPr>
          <a:xfrm>
            <a:off x="759359" y="1327806"/>
            <a:ext cx="5224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dplyr</a:t>
            </a:r>
            <a:r>
              <a:rPr lang="zh-TW" altLang="en-US" sz="28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套件應用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</a:t>
            </a:r>
            <a:r>
              <a:rPr lang="en-US" altLang="zh-TW" sz="28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filter</a:t>
            </a:r>
            <a:endParaRPr lang="zh-TW" altLang="en-US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F930772-8FA1-8B5E-4C54-DC84DBE8DCA1}"/>
              </a:ext>
            </a:extLst>
          </p:cNvPr>
          <p:cNvSpPr txBox="1"/>
          <p:nvPr/>
        </p:nvSpPr>
        <p:spPr>
          <a:xfrm>
            <a:off x="1893175" y="2142762"/>
            <a:ext cx="8405649" cy="46166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just">
              <a:spcBef>
                <a:spcPts val="600"/>
              </a:spcBef>
              <a:spcAft>
                <a:spcPts val="600"/>
              </a:spcAft>
            </a:pPr>
            <a:r>
              <a:rPr lang="en-US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filter(</a:t>
            </a:r>
            <a:r>
              <a:rPr lang="zh-TW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資料名稱</a:t>
            </a:r>
            <a:r>
              <a:rPr lang="en-US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zh-TW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判斷式</a:t>
            </a:r>
            <a:r>
              <a:rPr lang="en-US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1, </a:t>
            </a:r>
            <a:r>
              <a:rPr lang="zh-TW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判斷式</a:t>
            </a:r>
            <a:r>
              <a:rPr lang="en-US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2, </a:t>
            </a:r>
            <a:r>
              <a:rPr lang="zh-TW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判斷式</a:t>
            </a:r>
            <a:r>
              <a:rPr lang="en-US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3, ……)</a:t>
            </a:r>
            <a:endParaRPr lang="zh-TW" altLang="zh-TW" sz="3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564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FF6BBCF-8F5B-88F2-48D3-0AF603DE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1DDD5A7-3701-D5DD-CEA7-30E53AB101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269" y="104868"/>
            <a:ext cx="7088980" cy="664826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60E6A92D-E4CD-DC59-171C-BA20B0220DF7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地理資訊系統簡介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F678FF-1EE7-A39E-DFC7-772CF4ADA482}"/>
              </a:ext>
            </a:extLst>
          </p:cNvPr>
          <p:cNvSpPr txBox="1"/>
          <p:nvPr/>
        </p:nvSpPr>
        <p:spPr>
          <a:xfrm>
            <a:off x="731751" y="2484518"/>
            <a:ext cx="38808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</a:rPr>
              <a:t>Broad Street, London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</a:rPr>
              <a:t>John Snow</a:t>
            </a:r>
            <a:endParaRPr lang="zh-TW" altLang="en-US" sz="24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</a:rPr>
              <a:t>1854 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</a:rPr>
              <a:t>霍亂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3C4F875-BC38-D4C9-B7AA-ECBFF0C9B550}"/>
              </a:ext>
            </a:extLst>
          </p:cNvPr>
          <p:cNvSpPr txBox="1"/>
          <p:nvPr/>
        </p:nvSpPr>
        <p:spPr>
          <a:xfrm>
            <a:off x="731751" y="1379379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一切的起源</a:t>
            </a:r>
            <a:r>
              <a:rPr lang="en-US" altLang="zh-TW" sz="2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5A385F8-D234-37D6-5558-38B7CE183A91}"/>
              </a:ext>
            </a:extLst>
          </p:cNvPr>
          <p:cNvSpPr/>
          <p:nvPr/>
        </p:nvSpPr>
        <p:spPr>
          <a:xfrm rot="20070184">
            <a:off x="7652117" y="2999808"/>
            <a:ext cx="1588697" cy="125574"/>
          </a:xfrm>
          <a:prstGeom prst="rect">
            <a:avLst/>
          </a:prstGeom>
          <a:solidFill>
            <a:srgbClr val="75AAD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65DD6451-337E-2D9F-B21B-EC946379477F}"/>
              </a:ext>
            </a:extLst>
          </p:cNvPr>
          <p:cNvSpPr/>
          <p:nvPr/>
        </p:nvSpPr>
        <p:spPr>
          <a:xfrm rot="5400000">
            <a:off x="1729917" y="4998239"/>
            <a:ext cx="686620" cy="589205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>
              <a:solidFill>
                <a:srgbClr val="00206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EC118D4-B0B9-92CD-DDF8-66E97449C1BC}"/>
              </a:ext>
            </a:extLst>
          </p:cNvPr>
          <p:cNvSpPr txBox="1"/>
          <p:nvPr/>
        </p:nvSpPr>
        <p:spPr>
          <a:xfrm>
            <a:off x="455186" y="4404989"/>
            <a:ext cx="33073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400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公共衛生</a:t>
            </a:r>
            <a:r>
              <a:rPr lang="en-US" altLang="zh-TW" sz="2400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/</a:t>
            </a:r>
            <a:r>
              <a:rPr lang="zh-TW" altLang="en-US" sz="2400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疾病傳播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0F34BDE-1EF8-651C-9681-94993074526B}"/>
              </a:ext>
            </a:extLst>
          </p:cNvPr>
          <p:cNvSpPr txBox="1"/>
          <p:nvPr/>
        </p:nvSpPr>
        <p:spPr>
          <a:xfrm>
            <a:off x="455186" y="5657474"/>
            <a:ext cx="33073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GIS</a:t>
            </a:r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 應用</a:t>
            </a:r>
          </a:p>
        </p:txBody>
      </p:sp>
    </p:spTree>
    <p:extLst>
      <p:ext uri="{BB962C8B-B14F-4D97-AF65-F5344CB8AC3E}">
        <p14:creationId xmlns:p14="http://schemas.microsoft.com/office/powerpoint/2010/main" val="39613206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48D96837-EC39-60F6-58EE-7E452BA5D548}"/>
              </a:ext>
            </a:extLst>
          </p:cNvPr>
          <p:cNvSpPr txBox="1"/>
          <p:nvPr/>
        </p:nvSpPr>
        <p:spPr>
          <a:xfrm>
            <a:off x="2935855" y="442248"/>
            <a:ext cx="9022465" cy="6273512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4800" latinLnBrk="1">
              <a:spcBef>
                <a:spcPts val="600"/>
              </a:spcBef>
              <a:spcAft>
                <a:spcPts val="600"/>
              </a:spcAft>
            </a:pPr>
            <a:r>
              <a:rPr lang="en-US" altLang="zh-TW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filter(</a:t>
            </a:r>
            <a:r>
              <a:rPr lang="en-US" altLang="zh-TW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REGION=="West", total_pop_15&gt;5000000)</a:t>
            </a:r>
          </a:p>
          <a:p>
            <a:pPr indent="304800" latinLnBrk="1"/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=============================================================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Simple feature collection with 4 features and 6 fields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Geometry type: MULTIPOLYGON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Dimension:     XY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Bounding box: 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xmin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-124.7042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ymin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31.33224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xmax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-102.0422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ymax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49.00236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Geodetic CRS:  NAD83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  GEOID       NAME REGION            AREA total_pop_10 total_pop_15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1    04    Arizona   West 295281.3 [km^2]      6246816   6641928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2    08   Colorado   West 269573.1 [km^2]      4887061   5278906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3    06 California   West 409747.1 [km^2]     36637290   3842146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4    53 Washington   West 175436.0 [km^2]      6561297    6985464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                        geometry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1 MULTIPOLYGON (((-114.7196 3...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2 MULTIPOLYGON (((-109.0501 4...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3 MULTIPOLYGON (((-118.6034 3...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4 MULTIPOLYGON (((-122.7699 4...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50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BD52341-1469-4AA8-294D-7C238F81B8BC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屬性資料擷取</a:t>
            </a:r>
          </a:p>
        </p:txBody>
      </p:sp>
    </p:spTree>
    <p:extLst>
      <p:ext uri="{BB962C8B-B14F-4D97-AF65-F5344CB8AC3E}">
        <p14:creationId xmlns:p14="http://schemas.microsoft.com/office/powerpoint/2010/main" val="103090956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51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CE798AA-1BF1-CAD1-D581-989FA47D46A0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屬性資料擷取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5EC91454-1EF9-4B27-7AD3-18AA11CB6C3A}"/>
              </a:ext>
            </a:extLst>
          </p:cNvPr>
          <p:cNvSpPr txBox="1"/>
          <p:nvPr/>
        </p:nvSpPr>
        <p:spPr>
          <a:xfrm>
            <a:off x="759359" y="1429406"/>
            <a:ext cx="5224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dplyr</a:t>
            </a:r>
            <a:r>
              <a:rPr lang="zh-TW" altLang="en-US" sz="28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套件應用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 </a:t>
            </a:r>
            <a:r>
              <a:rPr lang="en-US" altLang="zh-TW" sz="28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select</a:t>
            </a:r>
            <a:endParaRPr lang="zh-TW" altLang="en-US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0343548-A30C-E3C9-A080-8913410B0E03}"/>
              </a:ext>
            </a:extLst>
          </p:cNvPr>
          <p:cNvSpPr txBox="1"/>
          <p:nvPr/>
        </p:nvSpPr>
        <p:spPr>
          <a:xfrm>
            <a:off x="1893175" y="2244362"/>
            <a:ext cx="8405649" cy="46166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just">
              <a:spcBef>
                <a:spcPts val="600"/>
              </a:spcBef>
              <a:spcAft>
                <a:spcPts val="600"/>
              </a:spcAft>
            </a:pPr>
            <a:r>
              <a:rPr lang="en-US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select(</a:t>
            </a:r>
            <a:r>
              <a:rPr lang="zh-TW" altLang="en-US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資料名稱</a:t>
            </a:r>
            <a:r>
              <a:rPr lang="en-US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zh-TW" altLang="en-US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變數名稱</a:t>
            </a:r>
            <a:r>
              <a:rPr lang="en-US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1, </a:t>
            </a:r>
            <a:r>
              <a:rPr lang="zh-TW" altLang="en-US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變數名稱</a:t>
            </a:r>
            <a:r>
              <a:rPr lang="en-US" altLang="zh-TW" sz="2400" kern="1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2, ……)</a:t>
            </a:r>
            <a:endParaRPr lang="zh-TW" altLang="zh-TW" sz="36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D3E613F-972B-2784-54C9-2338C51C487C}"/>
              </a:ext>
            </a:extLst>
          </p:cNvPr>
          <p:cNvSpPr txBox="1"/>
          <p:nvPr/>
        </p:nvSpPr>
        <p:spPr>
          <a:xfrm>
            <a:off x="1893175" y="3106288"/>
            <a:ext cx="6180880" cy="369332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61620" algn="just">
              <a:spcBef>
                <a:spcPts val="600"/>
              </a:spcBef>
              <a:spcAft>
                <a:spcPts val="600"/>
              </a:spcAft>
              <a:defRPr sz="2400" kern="100" spc="15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en-US" altLang="zh-TW" sz="1800" dirty="0"/>
              <a:t>select(</a:t>
            </a:r>
            <a:r>
              <a:rPr lang="en-US" altLang="zh-TW" sz="1800" dirty="0" err="1"/>
              <a:t>us_states</a:t>
            </a:r>
            <a:r>
              <a:rPr lang="en-US" altLang="zh-TW" sz="1800" dirty="0"/>
              <a:t>, NAME, REGION)</a:t>
            </a:r>
            <a:endParaRPr lang="zh-TW" altLang="zh-TW" sz="18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CF6A4F1-4396-26AE-553A-5AB832AB85C7}"/>
              </a:ext>
            </a:extLst>
          </p:cNvPr>
          <p:cNvSpPr txBox="1"/>
          <p:nvPr/>
        </p:nvSpPr>
        <p:spPr>
          <a:xfrm>
            <a:off x="759359" y="4251149"/>
            <a:ext cx="5224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kern="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dplyr</a:t>
            </a:r>
            <a:r>
              <a:rPr lang="zh-TW" altLang="en-US" sz="28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套件應用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 </a:t>
            </a:r>
            <a:r>
              <a:rPr lang="en-US" altLang="zh-TW" sz="2800" kern="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mutate</a:t>
            </a:r>
            <a:endParaRPr lang="zh-TW" altLang="en-US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909B8BF-091D-5044-7877-5C4FFC77996A}"/>
              </a:ext>
            </a:extLst>
          </p:cNvPr>
          <p:cNvSpPr txBox="1"/>
          <p:nvPr/>
        </p:nvSpPr>
        <p:spPr>
          <a:xfrm>
            <a:off x="1893175" y="5006018"/>
            <a:ext cx="9021752" cy="46166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61620" algn="just">
              <a:spcBef>
                <a:spcPts val="600"/>
              </a:spcBef>
              <a:spcAft>
                <a:spcPts val="600"/>
              </a:spcAft>
              <a:defRPr sz="2400" kern="100" spc="15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en-US" altLang="zh-TW" dirty="0"/>
              <a:t>mutate(</a:t>
            </a:r>
            <a:r>
              <a:rPr lang="zh-TW" altLang="zh-TW" dirty="0"/>
              <a:t>資料名稱</a:t>
            </a:r>
            <a:r>
              <a:rPr lang="en-US" altLang="zh-TW" dirty="0"/>
              <a:t>, </a:t>
            </a:r>
            <a:r>
              <a:rPr lang="zh-TW" altLang="zh-TW" dirty="0"/>
              <a:t>新變數</a:t>
            </a:r>
            <a:r>
              <a:rPr lang="en-US" altLang="zh-TW" dirty="0"/>
              <a:t>1=</a:t>
            </a:r>
            <a:r>
              <a:rPr lang="zh-TW" altLang="zh-TW" dirty="0"/>
              <a:t>運算式</a:t>
            </a:r>
            <a:r>
              <a:rPr lang="en-US" altLang="zh-TW" dirty="0"/>
              <a:t>A, </a:t>
            </a:r>
            <a:r>
              <a:rPr lang="zh-TW" altLang="zh-TW" dirty="0"/>
              <a:t>新變數</a:t>
            </a:r>
            <a:r>
              <a:rPr lang="en-US" altLang="zh-TW" dirty="0"/>
              <a:t>2=</a:t>
            </a:r>
            <a:r>
              <a:rPr lang="zh-TW" altLang="zh-TW" dirty="0"/>
              <a:t>運算式</a:t>
            </a:r>
            <a:r>
              <a:rPr lang="en-US" altLang="zh-TW" dirty="0"/>
              <a:t>B, ……)</a:t>
            </a:r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4977169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D7CA9DB-47F4-0C41-5018-AC3BDBCB0C32}"/>
              </a:ext>
            </a:extLst>
          </p:cNvPr>
          <p:cNvSpPr txBox="1"/>
          <p:nvPr/>
        </p:nvSpPr>
        <p:spPr>
          <a:xfrm>
            <a:off x="2940230" y="690564"/>
            <a:ext cx="8951681" cy="598625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4800" latinLnBrk="1">
              <a:spcBef>
                <a:spcPts val="600"/>
              </a:spcBef>
              <a:spcAft>
                <a:spcPts val="600"/>
              </a:spcAft>
            </a:pPr>
            <a:r>
              <a:rPr lang="en-US" altLang="zh-TW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mutate(</a:t>
            </a:r>
            <a:r>
              <a:rPr lang="en-US" altLang="zh-TW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total_pop_20=2*total_pop_15-total_pop_10)</a:t>
            </a:r>
          </a:p>
          <a:p>
            <a:pPr indent="304800" latinLnBrk="1"/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============================================================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Simple feature collection with 49 features and 7 fields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Geometry type: MULTIPOLYGON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Dimension:     XY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Bounding box: 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xmin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-124.7042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ymin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24.55868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xmax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-66.9824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ymax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49.38436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Geodetic CRS:  NAD83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First 10 features: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 GEOID       NAME     REGION             AREA    total_pop_10  total_pop_15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1     01     Alabama    South 133709.27 [km^2]      4712651      4830620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2     04     Arizona     West 295281.25 [km^2]      6246816      6641928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3     08    Colorado     West 269573.06 [km^2]      4887061      5278906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4     09 Connecticut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Norteast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12976.59 [km^2]      3545837      3593222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5     12     Florida    South 151052.01 [km^2]     18511620     19645772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                         geometry   total_pop_20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1  MULTIPOLYGON (((-88.20006 3...      4948589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2  MULTIPOLYGON (((-114.7196 3...      7037040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3  MULTIPOLYGON (((-109.0501 4...      5670751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4  MULTIPOLYGON (((-73.48731 4...      3640607</a:t>
            </a:r>
            <a:b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5  MULTIPOLYGON (((-81.81169 2...     20779924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52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BE1228A-64F9-9302-8790-CB4F25EF773D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屬性資料擷取</a:t>
            </a:r>
          </a:p>
        </p:txBody>
      </p:sp>
    </p:spTree>
    <p:extLst>
      <p:ext uri="{BB962C8B-B14F-4D97-AF65-F5344CB8AC3E}">
        <p14:creationId xmlns:p14="http://schemas.microsoft.com/office/powerpoint/2010/main" val="4458935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53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70ACE1B-8584-0A13-7C62-432A25D282DB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地圖文字標記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5A207954-777C-7FC0-1F82-18EFE7870795}"/>
              </a:ext>
            </a:extLst>
          </p:cNvPr>
          <p:cNvSpPr txBox="1"/>
          <p:nvPr/>
        </p:nvSpPr>
        <p:spPr>
          <a:xfrm>
            <a:off x="2060293" y="1117687"/>
            <a:ext cx="7824485" cy="127214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2000" kern="100" dirty="0"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)+</a:t>
            </a:r>
            <a:endParaRPr lang="zh-TW" altLang="zh-TW" sz="2000" kern="100" dirty="0"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geom_sf_text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(label=NAME))</a:t>
            </a:r>
            <a:endParaRPr lang="zh-TW" altLang="zh-TW" sz="2000" kern="100" dirty="0"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867640F-9A4D-18D9-5863-4111591786F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0" b="3650"/>
          <a:stretch/>
        </p:blipFill>
        <p:spPr bwMode="auto">
          <a:xfrm>
            <a:off x="2183758" y="2550011"/>
            <a:ext cx="7824484" cy="430798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919020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54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3497EB3-9668-875F-640E-003853B4178A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地圖文字標記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35B16CE-7FFB-9585-92E4-FD9654945431}"/>
              </a:ext>
            </a:extLst>
          </p:cNvPr>
          <p:cNvSpPr txBox="1"/>
          <p:nvPr/>
        </p:nvSpPr>
        <p:spPr>
          <a:xfrm>
            <a:off x="4716327" y="1242579"/>
            <a:ext cx="2759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解決文字重疊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FFCEF5B-6669-DF47-3F87-576CD468B767}"/>
              </a:ext>
            </a:extLst>
          </p:cNvPr>
          <p:cNvSpPr txBox="1"/>
          <p:nvPr/>
        </p:nvSpPr>
        <p:spPr>
          <a:xfrm>
            <a:off x="2314937" y="3094407"/>
            <a:ext cx="7998106" cy="127214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install.packages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("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devtools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devtools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::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install_github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("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yutannihilation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/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ggsflabel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library(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ggsflabel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DDF175D-FE13-D0FA-1389-BFD15AE43629}"/>
              </a:ext>
            </a:extLst>
          </p:cNvPr>
          <p:cNvSpPr txBox="1"/>
          <p:nvPr/>
        </p:nvSpPr>
        <p:spPr>
          <a:xfrm>
            <a:off x="4716327" y="2168493"/>
            <a:ext cx="2759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下載套件</a:t>
            </a:r>
          </a:p>
        </p:txBody>
      </p:sp>
    </p:spTree>
    <p:extLst>
      <p:ext uri="{BB962C8B-B14F-4D97-AF65-F5344CB8AC3E}">
        <p14:creationId xmlns:p14="http://schemas.microsoft.com/office/powerpoint/2010/main" val="25418363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55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3E3E6BE-0289-E8A2-5A13-2F58D060F619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地圖文字標記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5722AFC-471E-560F-1E0E-B9D8AAAE67F7}"/>
              </a:ext>
            </a:extLst>
          </p:cNvPr>
          <p:cNvSpPr txBox="1"/>
          <p:nvPr/>
        </p:nvSpPr>
        <p:spPr>
          <a:xfrm>
            <a:off x="1033875" y="1221860"/>
            <a:ext cx="10124248" cy="170816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)+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geom_sf_text_repel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(label=NAME),</a:t>
            </a:r>
          </a:p>
          <a:p>
            <a:pPr indent="306070" latinLnBrk="1">
              <a:spcAft>
                <a:spcPts val="1000"/>
              </a:spcAft>
            </a:pPr>
            <a:r>
              <a:rPr lang="zh-TW" altLang="en-US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             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nudge_x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=-0.1, </a:t>
            </a:r>
            <a:r>
              <a:rPr lang="en-US" altLang="zh-TW" sz="2000" kern="100" dirty="0" err="1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nudge_y</a:t>
            </a:r>
            <a:r>
              <a:rPr lang="en-US" altLang="zh-TW" sz="2000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=0.4, size=4, color="blue")</a:t>
            </a:r>
            <a:endParaRPr lang="zh-TW" altLang="zh-TW" sz="2000" kern="100" dirty="0"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A68384-3D56-7F1D-1454-1E5AA895BA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0" b="3650"/>
          <a:stretch/>
        </p:blipFill>
        <p:spPr bwMode="auto">
          <a:xfrm>
            <a:off x="2633726" y="3039979"/>
            <a:ext cx="6924547" cy="381802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126127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56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FD80E45-7B61-46CE-CA03-A50880E37B36}"/>
              </a:ext>
            </a:extLst>
          </p:cNvPr>
          <p:cNvSpPr txBox="1"/>
          <p:nvPr/>
        </p:nvSpPr>
        <p:spPr>
          <a:xfrm>
            <a:off x="0" y="305294"/>
            <a:ext cx="420980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數值型資料漸層地圖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8F84AAB-F70B-C2DD-B570-FD8A80A68EF6}"/>
              </a:ext>
            </a:extLst>
          </p:cNvPr>
          <p:cNvSpPr txBox="1"/>
          <p:nvPr/>
        </p:nvSpPr>
        <p:spPr>
          <a:xfrm>
            <a:off x="3005560" y="2674947"/>
            <a:ext cx="6180880" cy="150810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4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geom_sf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</a:t>
            </a:r>
            <a:r>
              <a:rPr lang="en-US" altLang="zh-TW" sz="24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aes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</a:t>
            </a:r>
            <a:r>
              <a:rPr lang="en-US" altLang="zh-TW" sz="24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size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=</a:t>
            </a:r>
            <a:r>
              <a:rPr lang="zh-TW" altLang="zh-TW" sz="2400" kern="0" spc="15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細明體" panose="02020509000000000000" pitchFamily="49" charset="-120"/>
              </a:rPr>
              <a:t>屬性名稱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))</a:t>
            </a:r>
            <a:endParaRPr lang="zh-TW" altLang="zh-TW" sz="32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4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geom_sf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</a:t>
            </a:r>
            <a:r>
              <a:rPr lang="en-US" altLang="zh-TW" sz="24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aes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</a:t>
            </a:r>
            <a:r>
              <a:rPr lang="en-US" altLang="zh-TW" sz="24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color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=</a:t>
            </a:r>
            <a:r>
              <a:rPr lang="zh-TW" altLang="zh-TW" sz="2400" kern="0" spc="15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細明體" panose="02020509000000000000" pitchFamily="49" charset="-120"/>
              </a:rPr>
              <a:t>屬性名稱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))</a:t>
            </a:r>
            <a:endParaRPr lang="zh-TW" altLang="zh-TW" sz="32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4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geom_sf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</a:t>
            </a:r>
            <a:r>
              <a:rPr lang="en-US" altLang="zh-TW" sz="24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aes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(</a:t>
            </a:r>
            <a:r>
              <a:rPr lang="en-US" altLang="zh-TW" sz="24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fill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=</a:t>
            </a:r>
            <a:r>
              <a:rPr lang="zh-TW" altLang="zh-TW" sz="2400" kern="0" spc="15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細明體" panose="02020509000000000000" pitchFamily="49" charset="-120"/>
              </a:rPr>
              <a:t>屬性名稱</a:t>
            </a:r>
            <a:r>
              <a:rPr lang="en-US" altLang="zh-TW" sz="24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細明體" panose="02020509000000000000" pitchFamily="49" charset="-120"/>
                <a:cs typeface="細明體" panose="02020509000000000000" pitchFamily="49" charset="-120"/>
              </a:rPr>
              <a:t>))</a:t>
            </a:r>
            <a:endParaRPr lang="zh-TW" altLang="zh-TW" sz="32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0343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57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8FD0355-6678-CDD3-3DEE-01F3201AE332}"/>
              </a:ext>
            </a:extLst>
          </p:cNvPr>
          <p:cNvSpPr txBox="1"/>
          <p:nvPr/>
        </p:nvSpPr>
        <p:spPr>
          <a:xfrm>
            <a:off x="0" y="305294"/>
            <a:ext cx="420980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數值型資料漸層地圖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2C66F36-AEE2-3E23-8F71-45DFEEF3A3CA}"/>
              </a:ext>
            </a:extLst>
          </p:cNvPr>
          <p:cNvSpPr txBox="1"/>
          <p:nvPr/>
        </p:nvSpPr>
        <p:spPr>
          <a:xfrm>
            <a:off x="1986987" y="1401731"/>
            <a:ext cx="7886217" cy="836126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fill=total_pop_15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716EA3C-790E-E5C4-E467-28A668671E0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6" r="1013" b="9246"/>
          <a:stretch/>
        </p:blipFill>
        <p:spPr bwMode="auto">
          <a:xfrm>
            <a:off x="2101287" y="2409363"/>
            <a:ext cx="8538298" cy="414334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7753D413-4546-8011-0709-6687A45EB99A}"/>
              </a:ext>
            </a:extLst>
          </p:cNvPr>
          <p:cNvSpPr txBox="1"/>
          <p:nvPr/>
        </p:nvSpPr>
        <p:spPr>
          <a:xfrm>
            <a:off x="9674866" y="5120256"/>
            <a:ext cx="1360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* 預設：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數值小深色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數值大淺色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211368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58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1B91920-8770-70B9-BA3F-587CABE49E7C}"/>
              </a:ext>
            </a:extLst>
          </p:cNvPr>
          <p:cNvSpPr txBox="1"/>
          <p:nvPr/>
        </p:nvSpPr>
        <p:spPr>
          <a:xfrm>
            <a:off x="0" y="305294"/>
            <a:ext cx="420980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數值型資料漸層地圖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136CC21-C2F9-B100-E41C-21E2D177A9BB}"/>
              </a:ext>
            </a:extLst>
          </p:cNvPr>
          <p:cNvSpPr txBox="1"/>
          <p:nvPr/>
        </p:nvSpPr>
        <p:spPr>
          <a:xfrm>
            <a:off x="1986987" y="1309133"/>
            <a:ext cx="7886217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(fill=total_pop_15))+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b="1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scale_fill_continuous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(low="#D2E9FF", high="#004B97")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ADC41F1-5F0E-2685-13B2-7F0E7126B9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03" b="8760"/>
          <a:stretch/>
        </p:blipFill>
        <p:spPr bwMode="auto">
          <a:xfrm>
            <a:off x="2250215" y="2611011"/>
            <a:ext cx="8058317" cy="394169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474521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59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1AEC69-DEAC-51EA-BB35-170FB814B5F7}"/>
              </a:ext>
            </a:extLst>
          </p:cNvPr>
          <p:cNvSpPr txBox="1"/>
          <p:nvPr/>
        </p:nvSpPr>
        <p:spPr>
          <a:xfrm>
            <a:off x="0" y="305294"/>
            <a:ext cx="420980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數值型資料漸層地圖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8744EC7-5924-646C-BA91-12D34413A83C}"/>
              </a:ext>
            </a:extLst>
          </p:cNvPr>
          <p:cNvSpPr txBox="1"/>
          <p:nvPr/>
        </p:nvSpPr>
        <p:spPr>
          <a:xfrm>
            <a:off x="1813367" y="1309133"/>
            <a:ext cx="8754319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(fill=total_pop_15))+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b="1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scale_fill_distiller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(palette="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YlOrRd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", direction=1)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9F8FFD7-11AF-9535-E20F-CEBB375A5A7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9" b="10949"/>
          <a:stretch/>
        </p:blipFill>
        <p:spPr bwMode="auto">
          <a:xfrm>
            <a:off x="2089127" y="2720437"/>
            <a:ext cx="8478559" cy="39697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4076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D9512BC-C9E6-FE92-288E-867DCA84DD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568" y="0"/>
            <a:ext cx="4460098" cy="685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FF6BBCF-8F5B-88F2-48D3-0AF603DE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0E6A92D-E4CD-DC59-171C-BA20B0220DF7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地理資訊系統簡介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3C4F875-BC38-D4C9-B7AA-ECBFF0C9B550}"/>
              </a:ext>
            </a:extLst>
          </p:cNvPr>
          <p:cNvSpPr txBox="1"/>
          <p:nvPr/>
        </p:nvSpPr>
        <p:spPr>
          <a:xfrm>
            <a:off x="731751" y="1379379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Covid 19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案例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547085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04D3107-AF8C-12C5-815F-119A1673A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58" r="3264" b="8860"/>
          <a:stretch/>
        </p:blipFill>
        <p:spPr>
          <a:xfrm>
            <a:off x="5271781" y="0"/>
            <a:ext cx="6920219" cy="685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60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F75A931-20C4-EA9F-5637-D38116866A28}"/>
              </a:ext>
            </a:extLst>
          </p:cNvPr>
          <p:cNvSpPr txBox="1"/>
          <p:nvPr/>
        </p:nvSpPr>
        <p:spPr>
          <a:xfrm>
            <a:off x="0" y="305294"/>
            <a:ext cx="420980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數值型資料漸層地圖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D08D5CC-1AF3-598D-7CFA-319D007CA6D3}"/>
              </a:ext>
            </a:extLst>
          </p:cNvPr>
          <p:cNvSpPr txBox="1"/>
          <p:nvPr/>
        </p:nvSpPr>
        <p:spPr>
          <a:xfrm>
            <a:off x="10598734" y="136526"/>
            <a:ext cx="14946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調色板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19B2E4A-890D-248E-828A-8E6BB1F87E33}"/>
              </a:ext>
            </a:extLst>
          </p:cNvPr>
          <p:cNvSpPr txBox="1"/>
          <p:nvPr/>
        </p:nvSpPr>
        <p:spPr>
          <a:xfrm>
            <a:off x="1029980" y="2769883"/>
            <a:ext cx="3223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direction=0</a:t>
            </a:r>
            <a:endParaRPr lang="zh-TW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45953E4-95AB-892A-A2AD-CDBD678606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4" t="8247" r="27486" b="89376"/>
          <a:stretch/>
        </p:blipFill>
        <p:spPr>
          <a:xfrm flipH="1">
            <a:off x="374068" y="5023324"/>
            <a:ext cx="4577079" cy="212339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361D3D3-FA91-C57D-FE48-5AE715A5BB9C}"/>
              </a:ext>
            </a:extLst>
          </p:cNvPr>
          <p:cNvSpPr txBox="1"/>
          <p:nvPr/>
        </p:nvSpPr>
        <p:spPr>
          <a:xfrm>
            <a:off x="1029980" y="4513543"/>
            <a:ext cx="3223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direction=1</a:t>
            </a:r>
            <a:endParaRPr lang="zh-TW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5B03CB1-95D5-8C1B-ACD3-A4195A4B1D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65" t="8371" r="27486" b="89369"/>
          <a:stretch/>
        </p:blipFill>
        <p:spPr>
          <a:xfrm>
            <a:off x="374069" y="3304556"/>
            <a:ext cx="4577079" cy="20193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24ACAE90-7ECC-6AD8-A6CB-7766DEB41BDC}"/>
              </a:ext>
            </a:extLst>
          </p:cNvPr>
          <p:cNvSpPr txBox="1"/>
          <p:nvPr/>
        </p:nvSpPr>
        <p:spPr>
          <a:xfrm>
            <a:off x="2212399" y="3508591"/>
            <a:ext cx="900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CD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數字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53A8CC2-70E6-5430-B718-372EDDA4E309}"/>
              </a:ext>
            </a:extLst>
          </p:cNvPr>
          <p:cNvSpPr txBox="1"/>
          <p:nvPr/>
        </p:nvSpPr>
        <p:spPr>
          <a:xfrm>
            <a:off x="374068" y="3508591"/>
            <a:ext cx="510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CD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大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B86FE27-E444-03DD-C9DC-51F971D96E48}"/>
              </a:ext>
            </a:extLst>
          </p:cNvPr>
          <p:cNvSpPr txBox="1"/>
          <p:nvPr/>
        </p:nvSpPr>
        <p:spPr>
          <a:xfrm>
            <a:off x="4378537" y="3506486"/>
            <a:ext cx="510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CD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小</a:t>
            </a: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6CE7492A-67B7-6911-33FA-D79C0A045A6C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 flipH="1">
            <a:off x="884459" y="3739424"/>
            <a:ext cx="1327940" cy="0"/>
          </a:xfrm>
          <a:prstGeom prst="straightConnector1">
            <a:avLst/>
          </a:prstGeom>
          <a:ln w="38100">
            <a:solidFill>
              <a:srgbClr val="CD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FC40335E-15E3-DA90-8836-75BF509B2C06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3112815" y="3737319"/>
            <a:ext cx="1265722" cy="2105"/>
          </a:xfrm>
          <a:prstGeom prst="straightConnector1">
            <a:avLst/>
          </a:prstGeom>
          <a:ln w="38100">
            <a:solidFill>
              <a:srgbClr val="CD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80093FAD-35E4-330D-CD07-726D152C6A72}"/>
              </a:ext>
            </a:extLst>
          </p:cNvPr>
          <p:cNvSpPr txBox="1"/>
          <p:nvPr/>
        </p:nvSpPr>
        <p:spPr>
          <a:xfrm>
            <a:off x="2212399" y="5266980"/>
            <a:ext cx="900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CD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數字</a:t>
            </a: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24640DB1-F0A9-B097-B29A-FCD8BC1FCD4C}"/>
              </a:ext>
            </a:extLst>
          </p:cNvPr>
          <p:cNvSpPr txBox="1"/>
          <p:nvPr/>
        </p:nvSpPr>
        <p:spPr>
          <a:xfrm>
            <a:off x="374068" y="5266980"/>
            <a:ext cx="510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CD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大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9FC7B67E-44F0-2EAC-3772-BFC47E8E2AE5}"/>
              </a:ext>
            </a:extLst>
          </p:cNvPr>
          <p:cNvSpPr txBox="1"/>
          <p:nvPr/>
        </p:nvSpPr>
        <p:spPr>
          <a:xfrm>
            <a:off x="4378537" y="5264875"/>
            <a:ext cx="510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CD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小</a:t>
            </a: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5DB2512B-424C-A3DA-63C0-B5855FE536B7}"/>
              </a:ext>
            </a:extLst>
          </p:cNvPr>
          <p:cNvCxnSpPr>
            <a:cxnSpLocks/>
            <a:stCxn id="35" idx="1"/>
            <a:endCxn id="36" idx="3"/>
          </p:cNvCxnSpPr>
          <p:nvPr/>
        </p:nvCxnSpPr>
        <p:spPr>
          <a:xfrm flipH="1">
            <a:off x="884459" y="5497813"/>
            <a:ext cx="1327940" cy="0"/>
          </a:xfrm>
          <a:prstGeom prst="straightConnector1">
            <a:avLst/>
          </a:prstGeom>
          <a:ln w="38100">
            <a:solidFill>
              <a:srgbClr val="CD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AFB46D91-71AD-3454-0645-9F3134C0A382}"/>
              </a:ext>
            </a:extLst>
          </p:cNvPr>
          <p:cNvCxnSpPr>
            <a:cxnSpLocks/>
            <a:stCxn id="35" idx="3"/>
            <a:endCxn id="37" idx="1"/>
          </p:cNvCxnSpPr>
          <p:nvPr/>
        </p:nvCxnSpPr>
        <p:spPr>
          <a:xfrm flipV="1">
            <a:off x="3112815" y="5495708"/>
            <a:ext cx="1265722" cy="2105"/>
          </a:xfrm>
          <a:prstGeom prst="straightConnector1">
            <a:avLst/>
          </a:prstGeom>
          <a:ln w="38100">
            <a:solidFill>
              <a:srgbClr val="CD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73A2944B-EC55-7343-86B6-20B48AF71CF7}"/>
              </a:ext>
            </a:extLst>
          </p:cNvPr>
          <p:cNvSpPr txBox="1"/>
          <p:nvPr/>
        </p:nvSpPr>
        <p:spPr>
          <a:xfrm>
            <a:off x="515516" y="2053885"/>
            <a:ext cx="443563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200" b="1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2200" b="1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scale_fill_distiller</a:t>
            </a:r>
            <a:r>
              <a:rPr lang="en-US" altLang="zh-TW" sz="2200" b="1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</a:t>
            </a:r>
            <a:endParaRPr lang="zh-TW" altLang="en-US" sz="2200" b="1" dirty="0"/>
          </a:p>
        </p:txBody>
      </p:sp>
      <p:sp>
        <p:nvSpPr>
          <p:cNvPr id="44" name="左中括弧 43">
            <a:extLst>
              <a:ext uri="{FF2B5EF4-FFF2-40B4-BE49-F238E27FC236}">
                <a16:creationId xmlns:a16="http://schemas.microsoft.com/office/drawing/2014/main" id="{49EB0580-70BE-DBA2-F536-59A5A818C2FC}"/>
              </a:ext>
            </a:extLst>
          </p:cNvPr>
          <p:cNvSpPr/>
          <p:nvPr/>
        </p:nvSpPr>
        <p:spPr>
          <a:xfrm>
            <a:off x="5573417" y="60960"/>
            <a:ext cx="201527" cy="3296323"/>
          </a:xfrm>
          <a:prstGeom prst="leftBracket">
            <a:avLst/>
          </a:prstGeom>
          <a:ln w="28575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左中括弧 44">
            <a:extLst>
              <a:ext uri="{FF2B5EF4-FFF2-40B4-BE49-F238E27FC236}">
                <a16:creationId xmlns:a16="http://schemas.microsoft.com/office/drawing/2014/main" id="{3237D972-5D23-ABCD-3324-DFCD94E2AE17}"/>
              </a:ext>
            </a:extLst>
          </p:cNvPr>
          <p:cNvSpPr/>
          <p:nvPr/>
        </p:nvSpPr>
        <p:spPr>
          <a:xfrm>
            <a:off x="5573417" y="5047771"/>
            <a:ext cx="201527" cy="1709264"/>
          </a:xfrm>
          <a:prstGeom prst="leftBracket">
            <a:avLst/>
          </a:prstGeom>
          <a:ln w="28575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左中括弧 45">
            <a:extLst>
              <a:ext uri="{FF2B5EF4-FFF2-40B4-BE49-F238E27FC236}">
                <a16:creationId xmlns:a16="http://schemas.microsoft.com/office/drawing/2014/main" id="{70839D9A-B60B-A990-41B4-80A73915D91D}"/>
              </a:ext>
            </a:extLst>
          </p:cNvPr>
          <p:cNvSpPr/>
          <p:nvPr/>
        </p:nvSpPr>
        <p:spPr>
          <a:xfrm>
            <a:off x="5573417" y="3497698"/>
            <a:ext cx="201527" cy="1449108"/>
          </a:xfrm>
          <a:prstGeom prst="leftBracket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0D46C1CD-5E06-1EA4-49A8-090E5685254E}"/>
              </a:ext>
            </a:extLst>
          </p:cNvPr>
          <p:cNvSpPr txBox="1"/>
          <p:nvPr/>
        </p:nvSpPr>
        <p:spPr>
          <a:xfrm>
            <a:off x="5199754" y="970457"/>
            <a:ext cx="3644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6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數值型資料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B5F1C0DB-BAF9-036C-2F7A-55FD64FDE86E}"/>
              </a:ext>
            </a:extLst>
          </p:cNvPr>
          <p:cNvSpPr txBox="1"/>
          <p:nvPr/>
        </p:nvSpPr>
        <p:spPr>
          <a:xfrm>
            <a:off x="5199754" y="5214140"/>
            <a:ext cx="3644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6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數值型資料</a:t>
            </a: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C219CED9-1F80-5A42-4F58-2EC1EE16C13F}"/>
              </a:ext>
            </a:extLst>
          </p:cNvPr>
          <p:cNvSpPr txBox="1"/>
          <p:nvPr/>
        </p:nvSpPr>
        <p:spPr>
          <a:xfrm>
            <a:off x="5199754" y="3497698"/>
            <a:ext cx="3644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類別型資料</a:t>
            </a:r>
          </a:p>
        </p:txBody>
      </p:sp>
    </p:spTree>
    <p:extLst>
      <p:ext uri="{BB962C8B-B14F-4D97-AF65-F5344CB8AC3E}">
        <p14:creationId xmlns:p14="http://schemas.microsoft.com/office/powerpoint/2010/main" val="366687516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61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695BCDB-5C6F-0069-7609-7E0771C954EC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類別型資料地圖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7BFF99A-0F8A-5A2C-356D-D360E05EF5C9}"/>
              </a:ext>
            </a:extLst>
          </p:cNvPr>
          <p:cNvSpPr txBox="1"/>
          <p:nvPr/>
        </p:nvSpPr>
        <p:spPr>
          <a:xfrm>
            <a:off x="1813367" y="1309133"/>
            <a:ext cx="8754319" cy="774571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lang="en-US" altLang="zh-TW" sz="18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fill=REGION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537799D-3B00-B641-91C2-DFF6481287A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84" b="5820"/>
          <a:stretch/>
        </p:blipFill>
        <p:spPr bwMode="auto">
          <a:xfrm>
            <a:off x="1944004" y="2350070"/>
            <a:ext cx="8884956" cy="427605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7842874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62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647B6B2-B512-0823-E428-7F9FFB5243CA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類別型資料地圖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2B9796B-EE07-E637-580D-A03C64AF6307}"/>
              </a:ext>
            </a:extLst>
          </p:cNvPr>
          <p:cNvSpPr txBox="1"/>
          <p:nvPr/>
        </p:nvSpPr>
        <p:spPr>
          <a:xfrm>
            <a:off x="1165184" y="1193386"/>
            <a:ext cx="9897263" cy="1585049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(fill=REGION))+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b="1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scale_fill_manual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(values=c("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Norteast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"="#FFC1E0", "Midwest"="#97CBFF",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kern="100" dirty="0"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                     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"South"="#A6FFA6", "West"="#FFFFE0"))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B7D8544-A029-AE62-5352-1A4BBCD38F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6" b="5291"/>
          <a:stretch/>
        </p:blipFill>
        <p:spPr bwMode="auto">
          <a:xfrm>
            <a:off x="2561026" y="2778435"/>
            <a:ext cx="7941906" cy="389061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53446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63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647B6B2-B512-0823-E428-7F9FFB5243CA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類別型資料地圖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2B9796B-EE07-E637-580D-A03C64AF6307}"/>
              </a:ext>
            </a:extLst>
          </p:cNvPr>
          <p:cNvSpPr txBox="1"/>
          <p:nvPr/>
        </p:nvSpPr>
        <p:spPr>
          <a:xfrm>
            <a:off x="1165184" y="1193386"/>
            <a:ext cx="9897263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(fill=REGION))+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b="1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scale_fill_brewer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(palette="Set3")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276A9F4-87EF-7224-BE87-F94D554494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49199" r="3264" b="31477"/>
          <a:stretch/>
        </p:blipFill>
        <p:spPr>
          <a:xfrm>
            <a:off x="6337080" y="136526"/>
            <a:ext cx="5854920" cy="133667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59C8AB0-3B6B-3113-0AD7-D105BBC75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1292" y="2413836"/>
            <a:ext cx="8489416" cy="419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25843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64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16EBD6F-7F3E-6A02-B6C3-0267DAADA57B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規則標記地圖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D290E51-1D37-4F6E-23EE-C71B522149DF}"/>
              </a:ext>
            </a:extLst>
          </p:cNvPr>
          <p:cNvSpPr txBox="1"/>
          <p:nvPr/>
        </p:nvSpPr>
        <p:spPr>
          <a:xfrm>
            <a:off x="2799079" y="1909871"/>
            <a:ext cx="6593841" cy="245195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mutate(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新增屬性名稱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case_when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判斷式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 ~ 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類別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1,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判斷式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2 ~ 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類別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2,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400" kern="100" dirty="0">
                <a:solidFill>
                  <a:srgbClr val="00206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TRUE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~ 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類別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3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429D011-6491-0EDD-6D8B-1CA420A5182D}"/>
              </a:ext>
            </a:extLst>
          </p:cNvPr>
          <p:cNvSpPr txBox="1"/>
          <p:nvPr/>
        </p:nvSpPr>
        <p:spPr>
          <a:xfrm>
            <a:off x="3248560" y="4548019"/>
            <a:ext cx="5512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</a:t>
            </a:r>
            <a:r>
              <a:rPr lang="en-US" altLang="zh-TW" sz="2400" b="1" kern="100" dirty="0">
                <a:solidFill>
                  <a:srgbClr val="00206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TRUE</a:t>
            </a:r>
            <a:r>
              <a:rPr lang="en-US" altLang="zh-TW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表示以上判斷式之外的所有情況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3695034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65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941DF13-2520-0E25-028D-428918CEEED9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規則標記地圖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A7BBBBE-37B9-530C-4B3D-E1EF0D55DD8D}"/>
              </a:ext>
            </a:extLst>
          </p:cNvPr>
          <p:cNvSpPr txBox="1"/>
          <p:nvPr/>
        </p:nvSpPr>
        <p:spPr>
          <a:xfrm>
            <a:off x="1329874" y="1736369"/>
            <a:ext cx="9933507" cy="442172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b="1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計算人口與土地平均值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pop_mean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=mean(us_states$total_pop_15)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area_mean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=mean(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us_states$AREA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b="1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分類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us_states_rule3=mutate(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</a:t>
            </a:r>
            <a:r>
              <a:rPr lang="zh-TW" altLang="en-US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case_when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total_pop_15&gt;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pop_mean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&amp; AREA&gt;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area_mean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~ "HPHA",   </a:t>
            </a:r>
            <a:r>
              <a:rPr lang="en-US" altLang="zh-TW" sz="1800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zh-TW" sz="1800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人口多、面積大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total_pop_15&gt;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pop_mean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&amp; AREA&lt;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area_mean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~ "HPLA",   </a:t>
            </a:r>
            <a:r>
              <a:rPr lang="en-US" altLang="zh-TW" sz="1800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zh-TW" sz="1800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人口多、面積小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total_pop_15&lt;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pop_mean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&amp; AREA&gt;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area_mean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~ "LPHA",   </a:t>
            </a:r>
            <a:r>
              <a:rPr lang="en-US" altLang="zh-TW" sz="1800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zh-TW" sz="1800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人口少、面積大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total_pop_15&lt;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pop_mean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&amp; AREA&lt;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area_mean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~ "LPLA"    </a:t>
            </a:r>
            <a:r>
              <a:rPr lang="en-US" altLang="zh-TW" sz="1800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zh-TW" sz="1800" i="1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人口少、面積小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))</a:t>
            </a:r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6E93E888-878A-2B3D-0460-E1D7546DBFAD}"/>
              </a:ext>
            </a:extLst>
          </p:cNvPr>
          <p:cNvCxnSpPr>
            <a:cxnSpLocks/>
          </p:cNvCxnSpPr>
          <p:nvPr/>
        </p:nvCxnSpPr>
        <p:spPr>
          <a:xfrm flipV="1">
            <a:off x="9664861" y="673125"/>
            <a:ext cx="0" cy="26086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834F06B7-583D-F62B-D5A4-D30059A758BB}"/>
              </a:ext>
            </a:extLst>
          </p:cNvPr>
          <p:cNvCxnSpPr>
            <a:cxnSpLocks/>
          </p:cNvCxnSpPr>
          <p:nvPr/>
        </p:nvCxnSpPr>
        <p:spPr>
          <a:xfrm flipV="1">
            <a:off x="8299048" y="2044453"/>
            <a:ext cx="2731626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FC93E07F-272E-B537-CAEE-BD69C3311884}"/>
              </a:ext>
            </a:extLst>
          </p:cNvPr>
          <p:cNvSpPr txBox="1"/>
          <p:nvPr/>
        </p:nvSpPr>
        <p:spPr>
          <a:xfrm>
            <a:off x="10862126" y="1790860"/>
            <a:ext cx="1152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人口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BB2C887-0767-0BB9-3957-35811715E5E6}"/>
              </a:ext>
            </a:extLst>
          </p:cNvPr>
          <p:cNvSpPr txBox="1"/>
          <p:nvPr/>
        </p:nvSpPr>
        <p:spPr>
          <a:xfrm>
            <a:off x="9088842" y="266822"/>
            <a:ext cx="1152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面積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CE8E40D-775B-BBA8-3DBC-5487A4AF9015}"/>
              </a:ext>
            </a:extLst>
          </p:cNvPr>
          <p:cNvSpPr txBox="1"/>
          <p:nvPr/>
        </p:nvSpPr>
        <p:spPr>
          <a:xfrm>
            <a:off x="9505175" y="1011500"/>
            <a:ext cx="1932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zh-TW" dirty="0"/>
              <a:t>人口多</a:t>
            </a:r>
            <a:endParaRPr lang="en-US" altLang="zh-TW" dirty="0"/>
          </a:p>
          <a:p>
            <a:r>
              <a:rPr lang="zh-TW" altLang="zh-TW" dirty="0"/>
              <a:t>面積大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21F1A2-F955-5602-A637-B94B79DE2B00}"/>
              </a:ext>
            </a:extLst>
          </p:cNvPr>
          <p:cNvSpPr txBox="1"/>
          <p:nvPr/>
        </p:nvSpPr>
        <p:spPr>
          <a:xfrm>
            <a:off x="7962671" y="1011500"/>
            <a:ext cx="1932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zh-TW" dirty="0"/>
              <a:t>人口</a:t>
            </a:r>
            <a:r>
              <a:rPr lang="zh-TW" altLang="en-US" dirty="0"/>
              <a:t>少</a:t>
            </a:r>
            <a:endParaRPr lang="en-US" altLang="zh-TW" dirty="0"/>
          </a:p>
          <a:p>
            <a:r>
              <a:rPr lang="zh-TW" altLang="zh-TW" dirty="0"/>
              <a:t>面積大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4726A347-D0D8-A83A-5B99-F788AC8621AB}"/>
              </a:ext>
            </a:extLst>
          </p:cNvPr>
          <p:cNvSpPr txBox="1"/>
          <p:nvPr/>
        </p:nvSpPr>
        <p:spPr>
          <a:xfrm>
            <a:off x="7962671" y="2306608"/>
            <a:ext cx="1932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zh-TW" dirty="0"/>
              <a:t>人口</a:t>
            </a:r>
            <a:r>
              <a:rPr lang="zh-TW" altLang="en-US" dirty="0"/>
              <a:t>少</a:t>
            </a:r>
            <a:endParaRPr lang="en-US" altLang="zh-TW" dirty="0"/>
          </a:p>
          <a:p>
            <a:r>
              <a:rPr lang="zh-TW" altLang="zh-TW" dirty="0"/>
              <a:t>面積</a:t>
            </a:r>
            <a:r>
              <a:rPr lang="zh-TW" altLang="en-US" dirty="0"/>
              <a:t>小</a:t>
            </a:r>
            <a:endParaRPr lang="zh-TW" altLang="zh-TW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83CA429-3CD8-9DD6-7A10-8AFE14414AB4}"/>
              </a:ext>
            </a:extLst>
          </p:cNvPr>
          <p:cNvSpPr txBox="1"/>
          <p:nvPr/>
        </p:nvSpPr>
        <p:spPr>
          <a:xfrm>
            <a:off x="9505175" y="2306608"/>
            <a:ext cx="1932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zh-TW" dirty="0"/>
              <a:t>人口</a:t>
            </a:r>
            <a:r>
              <a:rPr lang="zh-TW" altLang="en-US" dirty="0"/>
              <a:t>多</a:t>
            </a:r>
            <a:endParaRPr lang="en-US" altLang="zh-TW" dirty="0"/>
          </a:p>
          <a:p>
            <a:r>
              <a:rPr lang="zh-TW" altLang="zh-TW" dirty="0"/>
              <a:t>面積</a:t>
            </a:r>
            <a:r>
              <a:rPr lang="zh-TW" altLang="en-US" dirty="0"/>
              <a:t>小</a:t>
            </a:r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313141858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66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C252A34-5889-F725-4C06-52216762445D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規則標記地圖</a:t>
            </a:r>
          </a:p>
        </p:txBody>
      </p:sp>
      <p:cxnSp>
        <p:nvCxnSpPr>
          <p:cNvPr id="3" name="直線單箭頭接點 2">
            <a:extLst>
              <a:ext uri="{FF2B5EF4-FFF2-40B4-BE49-F238E27FC236}">
                <a16:creationId xmlns:a16="http://schemas.microsoft.com/office/drawing/2014/main" id="{93F52A24-5BDC-8D6B-8A0A-805A2AF42A6D}"/>
              </a:ext>
            </a:extLst>
          </p:cNvPr>
          <p:cNvCxnSpPr>
            <a:cxnSpLocks/>
          </p:cNvCxnSpPr>
          <p:nvPr/>
        </p:nvCxnSpPr>
        <p:spPr>
          <a:xfrm flipV="1">
            <a:off x="9664861" y="673125"/>
            <a:ext cx="0" cy="26086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6E43B9DD-72DD-823F-6DCD-50E6173D1850}"/>
              </a:ext>
            </a:extLst>
          </p:cNvPr>
          <p:cNvCxnSpPr>
            <a:cxnSpLocks/>
          </p:cNvCxnSpPr>
          <p:nvPr/>
        </p:nvCxnSpPr>
        <p:spPr>
          <a:xfrm flipV="1">
            <a:off x="8299048" y="2044453"/>
            <a:ext cx="2731626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>
            <a:extLst>
              <a:ext uri="{FF2B5EF4-FFF2-40B4-BE49-F238E27FC236}">
                <a16:creationId xmlns:a16="http://schemas.microsoft.com/office/drawing/2014/main" id="{CE3A91C3-71C8-93C2-73F9-7CE9165B8E93}"/>
              </a:ext>
            </a:extLst>
          </p:cNvPr>
          <p:cNvSpPr txBox="1"/>
          <p:nvPr/>
        </p:nvSpPr>
        <p:spPr>
          <a:xfrm>
            <a:off x="10862126" y="1790860"/>
            <a:ext cx="1152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人口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B611B94-E998-5AAE-A531-B3298185BB05}"/>
              </a:ext>
            </a:extLst>
          </p:cNvPr>
          <p:cNvSpPr txBox="1"/>
          <p:nvPr/>
        </p:nvSpPr>
        <p:spPr>
          <a:xfrm>
            <a:off x="9088842" y="266822"/>
            <a:ext cx="1152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面積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60D44E7-AABA-9469-4A92-4765ABDFB784}"/>
              </a:ext>
            </a:extLst>
          </p:cNvPr>
          <p:cNvSpPr txBox="1"/>
          <p:nvPr/>
        </p:nvSpPr>
        <p:spPr>
          <a:xfrm>
            <a:off x="9505175" y="1011500"/>
            <a:ext cx="1932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zh-TW" dirty="0"/>
              <a:t>人口多</a:t>
            </a:r>
            <a:endParaRPr lang="en-US" altLang="zh-TW" dirty="0"/>
          </a:p>
          <a:p>
            <a:r>
              <a:rPr lang="zh-TW" altLang="zh-TW" dirty="0"/>
              <a:t>面積大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7D5DFA9-722B-551B-B35C-B6C556FA6714}"/>
              </a:ext>
            </a:extLst>
          </p:cNvPr>
          <p:cNvSpPr txBox="1"/>
          <p:nvPr/>
        </p:nvSpPr>
        <p:spPr>
          <a:xfrm>
            <a:off x="7962671" y="1011500"/>
            <a:ext cx="1932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zh-TW" dirty="0"/>
              <a:t>人口</a:t>
            </a:r>
            <a:r>
              <a:rPr lang="zh-TW" altLang="en-US" dirty="0"/>
              <a:t>少</a:t>
            </a:r>
            <a:endParaRPr lang="en-US" altLang="zh-TW" dirty="0"/>
          </a:p>
          <a:p>
            <a:r>
              <a:rPr lang="zh-TW" altLang="zh-TW" dirty="0"/>
              <a:t>面積大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2DE3D5C-38FE-4A7A-6D3D-D6A9DB3B1ACF}"/>
              </a:ext>
            </a:extLst>
          </p:cNvPr>
          <p:cNvSpPr txBox="1"/>
          <p:nvPr/>
        </p:nvSpPr>
        <p:spPr>
          <a:xfrm>
            <a:off x="7962671" y="2306608"/>
            <a:ext cx="1932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zh-TW" dirty="0"/>
              <a:t>人口</a:t>
            </a:r>
            <a:r>
              <a:rPr lang="zh-TW" altLang="en-US" dirty="0"/>
              <a:t>少</a:t>
            </a:r>
            <a:endParaRPr lang="en-US" altLang="zh-TW" dirty="0"/>
          </a:p>
          <a:p>
            <a:r>
              <a:rPr lang="zh-TW" altLang="zh-TW" dirty="0"/>
              <a:t>面積</a:t>
            </a:r>
            <a:r>
              <a:rPr lang="zh-TW" altLang="en-US" dirty="0"/>
              <a:t>小</a:t>
            </a:r>
            <a:endParaRPr lang="zh-TW" alt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13CC406-3672-9129-2090-1864CE39EF28}"/>
              </a:ext>
            </a:extLst>
          </p:cNvPr>
          <p:cNvSpPr txBox="1"/>
          <p:nvPr/>
        </p:nvSpPr>
        <p:spPr>
          <a:xfrm>
            <a:off x="9505175" y="2306608"/>
            <a:ext cx="1932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r>
              <a:rPr lang="zh-TW" altLang="zh-TW" dirty="0"/>
              <a:t>人口</a:t>
            </a:r>
            <a:r>
              <a:rPr lang="zh-TW" altLang="en-US" dirty="0"/>
              <a:t>多</a:t>
            </a:r>
            <a:endParaRPr lang="en-US" altLang="zh-TW" dirty="0"/>
          </a:p>
          <a:p>
            <a:r>
              <a:rPr lang="zh-TW" altLang="zh-TW" dirty="0"/>
              <a:t>面積</a:t>
            </a:r>
            <a:r>
              <a:rPr lang="zh-TW" altLang="en-US" dirty="0"/>
              <a:t>小</a:t>
            </a:r>
            <a:endParaRPr lang="zh-TW" altLang="zh-TW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38D42AD-C946-C478-80D7-C449F310F397}"/>
              </a:ext>
            </a:extLst>
          </p:cNvPr>
          <p:cNvSpPr txBox="1"/>
          <p:nvPr/>
        </p:nvSpPr>
        <p:spPr>
          <a:xfrm>
            <a:off x="773937" y="1454548"/>
            <a:ext cx="6851853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繪製地圖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(data=us_states_rule3,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(fill=CLASS))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4DEFE26-F231-1BE3-AB6E-52C1D1DC20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3" b="5462"/>
          <a:stretch/>
        </p:blipFill>
        <p:spPr bwMode="auto">
          <a:xfrm>
            <a:off x="790954" y="2920623"/>
            <a:ext cx="7725544" cy="376954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775522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67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47F98D1-FC20-D25C-7D1E-26B7A545C679}"/>
              </a:ext>
            </a:extLst>
          </p:cNvPr>
          <p:cNvSpPr txBox="1"/>
          <p:nvPr/>
        </p:nvSpPr>
        <p:spPr>
          <a:xfrm>
            <a:off x="0" y="305294"/>
            <a:ext cx="152638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總整理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303C9624-8F19-E12F-286E-3505EEE970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767396"/>
              </p:ext>
            </p:extLst>
          </p:nvPr>
        </p:nvGraphicFramePr>
        <p:xfrm>
          <a:off x="307496" y="1034610"/>
          <a:ext cx="11552331" cy="540429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948093">
                  <a:extLst>
                    <a:ext uri="{9D8B030D-6E8A-4147-A177-3AD203B41FA5}">
                      <a16:colId xmlns:a16="http://schemas.microsoft.com/office/drawing/2014/main" val="64057946"/>
                    </a:ext>
                  </a:extLst>
                </a:gridCol>
                <a:gridCol w="2745094">
                  <a:extLst>
                    <a:ext uri="{9D8B030D-6E8A-4147-A177-3AD203B41FA5}">
                      <a16:colId xmlns:a16="http://schemas.microsoft.com/office/drawing/2014/main" val="2936211078"/>
                    </a:ext>
                  </a:extLst>
                </a:gridCol>
                <a:gridCol w="4123014">
                  <a:extLst>
                    <a:ext uri="{9D8B030D-6E8A-4147-A177-3AD203B41FA5}">
                      <a16:colId xmlns:a16="http://schemas.microsoft.com/office/drawing/2014/main" val="526522406"/>
                    </a:ext>
                  </a:extLst>
                </a:gridCol>
                <a:gridCol w="156703">
                  <a:extLst>
                    <a:ext uri="{9D8B030D-6E8A-4147-A177-3AD203B41FA5}">
                      <a16:colId xmlns:a16="http://schemas.microsoft.com/office/drawing/2014/main" val="1637762886"/>
                    </a:ext>
                  </a:extLst>
                </a:gridCol>
                <a:gridCol w="1712205">
                  <a:extLst>
                    <a:ext uri="{9D8B030D-6E8A-4147-A177-3AD203B41FA5}">
                      <a16:colId xmlns:a16="http://schemas.microsoft.com/office/drawing/2014/main" val="2682780618"/>
                    </a:ext>
                  </a:extLst>
                </a:gridCol>
                <a:gridCol w="1867222">
                  <a:extLst>
                    <a:ext uri="{9D8B030D-6E8A-4147-A177-3AD203B41FA5}">
                      <a16:colId xmlns:a16="http://schemas.microsoft.com/office/drawing/2014/main" val="1663004631"/>
                    </a:ext>
                  </a:extLst>
                </a:gridCol>
              </a:tblGrid>
              <a:tr h="320083">
                <a:tc rowSpan="2"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資料</a:t>
                      </a:r>
                    </a:p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型態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函式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功能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參數設置</a:t>
                      </a:r>
                      <a:endParaRPr lang="zh-TW" altLang="en-US" sz="2000" dirty="0"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65616"/>
                  </a:ext>
                </a:extLst>
              </a:tr>
              <a:tr h="39257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geom_sf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(data=</a:t>
                      </a:r>
                      <a:r>
                        <a:rPr lang="zh-TW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資料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, </a:t>
                      </a: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aes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</a:t>
                      </a:r>
                      <a:r>
                        <a:rPr lang="en-US" altLang="zh-TW" sz="20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r>
                        <a:rPr lang="zh-TW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屬性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))+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330801"/>
                  </a:ext>
                </a:extLst>
              </a:tr>
              <a:tr h="346505">
                <a:tc rowSpan="9"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數</a:t>
                      </a:r>
                    </a:p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值</a:t>
                      </a:r>
                    </a:p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型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scale_</a:t>
                      </a:r>
                      <a:r>
                        <a:rPr lang="en-US" sz="18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_continuous()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給定兩端點顏色，以設置漸層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low=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low=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最低數值顏色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948342"/>
                  </a:ext>
                </a:extLst>
              </a:tr>
              <a:tr h="3465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high=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high=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最高數值顏色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9331"/>
                  </a:ext>
                </a:extLst>
              </a:tr>
              <a:tr h="3465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scale_</a:t>
                      </a:r>
                      <a:r>
                        <a:rPr lang="en-US" altLang="zh-TW" sz="18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_gradient()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給定兩端點顏色，以設置漸層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low=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low=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最低數值顏色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5641262"/>
                  </a:ext>
                </a:extLst>
              </a:tr>
              <a:tr h="3465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high=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high=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最高數值顏色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5357333"/>
                  </a:ext>
                </a:extLst>
              </a:tr>
              <a:tr h="3465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scale_</a:t>
                      </a:r>
                      <a:r>
                        <a:rPr lang="en-US" altLang="zh-TW" sz="18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_gradient2()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 gridSpan="2">
                  <a:txBody>
                    <a:bodyPr/>
                    <a:lstStyle/>
                    <a:p>
                      <a:pPr algn="l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給定兩端點及中間點顏色，設置漸層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 hMerge="1"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low=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low=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最低數值顏色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042846"/>
                  </a:ext>
                </a:extLst>
              </a:tr>
              <a:tr h="3465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high=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high=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最高數值顏色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0440647"/>
                  </a:ext>
                </a:extLst>
              </a:tr>
              <a:tr h="3465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mid=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mid=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中間值顏色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4285606"/>
                  </a:ext>
                </a:extLst>
              </a:tr>
              <a:tr h="3465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scale_</a:t>
                      </a:r>
                      <a:r>
                        <a:rPr lang="en-US" altLang="zh-TW" sz="18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_distiller()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給定調色板，以設置階層顏色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palette=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palette=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參考調色板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1642399"/>
                  </a:ext>
                </a:extLst>
              </a:tr>
              <a:tr h="3465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direction=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direction=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填色順序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370089"/>
                  </a:ext>
                </a:extLst>
              </a:tr>
              <a:tr h="346505">
                <a:tc rowSpan="2"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類</a:t>
                      </a:r>
                    </a:p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別</a:t>
                      </a:r>
                    </a:p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型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scale_</a:t>
                      </a:r>
                      <a:r>
                        <a:rPr lang="en-US" altLang="zh-TW" sz="18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_manual()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設定各屬性值所對應之顏色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value=c()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values=c()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各屬性值顏色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5628252"/>
                  </a:ext>
                </a:extLst>
              </a:tr>
              <a:tr h="693011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scale_</a:t>
                      </a:r>
                      <a:r>
                        <a:rPr lang="en-US" altLang="zh-TW" sz="18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18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_brewer()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給定調色板，以設置階層顏色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palette=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palette=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參考調色板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8543854"/>
                  </a:ext>
                </a:extLst>
              </a:tr>
              <a:tr h="533578">
                <a:tc gridSpan="6"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sz="1600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 </a:t>
                      </a:r>
                      <a:r>
                        <a:rPr lang="en-US" altLang="zh-TW" sz="16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1600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 </a:t>
                      </a:r>
                      <a:r>
                        <a:rPr lang="zh-TW" altLang="en-US" sz="1600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可填入</a:t>
                      </a:r>
                      <a:r>
                        <a:rPr 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color</a:t>
                      </a:r>
                      <a:r>
                        <a:rPr lang="zh-TW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、</a:t>
                      </a:r>
                      <a:r>
                        <a:rPr 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fill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scale_</a:t>
                      </a:r>
                      <a:r>
                        <a:rPr lang="en-US" altLang="zh-TW" sz="16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_continuous() </a:t>
                      </a:r>
                      <a:r>
                        <a:rPr lang="zh-TW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與</a:t>
                      </a:r>
                      <a:r>
                        <a:rPr lang="en-US" altLang="zh-TW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 </a:t>
                      </a:r>
                      <a:r>
                        <a:rPr 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scale_</a:t>
                      </a:r>
                      <a:r>
                        <a:rPr lang="en-US" altLang="zh-TW" sz="1600" kern="100" spc="1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*</a:t>
                      </a:r>
                      <a:r>
                        <a:rPr 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_manual()</a:t>
                      </a:r>
                      <a:r>
                        <a:rPr lang="zh-TW" alt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 </a:t>
                      </a:r>
                      <a:r>
                        <a:rPr lang="zh-TW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可</a:t>
                      </a:r>
                      <a:r>
                        <a:rPr lang="zh-TW" altLang="en-US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另</a:t>
                      </a:r>
                      <a:r>
                        <a:rPr lang="zh-TW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填入</a:t>
                      </a:r>
                      <a:r>
                        <a:rPr lang="en-US" altLang="zh-TW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 </a:t>
                      </a:r>
                      <a:r>
                        <a:rPr 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size</a:t>
                      </a:r>
                      <a:r>
                        <a:rPr lang="zh-TW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，前者參數為</a:t>
                      </a:r>
                      <a:r>
                        <a:rPr lang="zh-TW" altLang="en-US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 </a:t>
                      </a:r>
                      <a:r>
                        <a:rPr 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range=c()</a:t>
                      </a:r>
                      <a:r>
                        <a:rPr lang="zh-TW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；後者為</a:t>
                      </a:r>
                      <a:r>
                        <a:rPr lang="en-US" altLang="zh-TW" sz="1600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 </a:t>
                      </a:r>
                      <a:r>
                        <a:rPr lang="en-US" sz="1600" kern="100" spc="15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values=c()</a:t>
                      </a:r>
                      <a:endParaRPr lang="zh-TW" sz="1600" kern="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399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6559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BBB42FD-DE39-1E4E-9735-A8C9A41A6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68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8DDBE68F-FCF0-CE50-B491-DC85EE788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3000"/>
            <a:ext cx="4257040" cy="5451999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EFEEA1A-DF73-5283-1027-5D2CB63C1BAE}"/>
              </a:ext>
            </a:extLst>
          </p:cNvPr>
          <p:cNvSpPr txBox="1"/>
          <p:nvPr/>
        </p:nvSpPr>
        <p:spPr>
          <a:xfrm>
            <a:off x="4343776" y="632914"/>
            <a:ext cx="7371253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taipei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</a:t>
            </a:r>
            <a:r>
              <a:rPr lang="en-US" altLang="zh-TW" sz="1800" b="1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district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00B05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scale_fill_brewer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(palette="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YlOrRd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47539B7-735F-D62F-E2EC-8300270F3F8A}"/>
              </a:ext>
            </a:extLst>
          </p:cNvPr>
          <p:cNvSpPr txBox="1"/>
          <p:nvPr/>
        </p:nvSpPr>
        <p:spPr>
          <a:xfrm>
            <a:off x="4343776" y="2080339"/>
            <a:ext cx="7371253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taipei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</a:t>
            </a:r>
            <a:r>
              <a:rPr lang="en-US" altLang="zh-TW" sz="1800" b="1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population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00B05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scale_fill_distiller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(palette="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YlOrRd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", direction=1)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9C4D1FF-24A9-62E6-3B52-CAFBCD414E6A}"/>
              </a:ext>
            </a:extLst>
          </p:cNvPr>
          <p:cNvSpPr txBox="1"/>
          <p:nvPr/>
        </p:nvSpPr>
        <p:spPr>
          <a:xfrm>
            <a:off x="4343776" y="3527764"/>
            <a:ext cx="7371253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taipei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</a:t>
            </a:r>
            <a:r>
              <a:rPr lang="en-US" altLang="zh-TW" sz="1800" b="1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district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00B05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scale_fill_distiller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(palette="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YlOrRd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", direction=1)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85696048-6B9C-8589-9CCF-82285E5E8DE3}"/>
              </a:ext>
            </a:extLst>
          </p:cNvPr>
          <p:cNvSpPr txBox="1"/>
          <p:nvPr/>
        </p:nvSpPr>
        <p:spPr>
          <a:xfrm>
            <a:off x="4343776" y="4975189"/>
            <a:ext cx="7371253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taipei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</a:t>
            </a:r>
            <a:r>
              <a:rPr lang="en-US" altLang="zh-TW" sz="1800" b="1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population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B05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00B05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scale_fill_brewer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(palette="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YlOrRd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F5D2AF9-8014-8FF3-C1A4-0385ACA3539E}"/>
              </a:ext>
            </a:extLst>
          </p:cNvPr>
          <p:cNvSpPr txBox="1"/>
          <p:nvPr/>
        </p:nvSpPr>
        <p:spPr>
          <a:xfrm>
            <a:off x="3567601" y="961209"/>
            <a:ext cx="776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latin typeface="Georgia" panose="02040502050405020303" pitchFamily="18" charset="0"/>
              </a:rPr>
              <a:t>(A)</a:t>
            </a:r>
            <a:endParaRPr lang="zh-TW" altLang="en-US" sz="2800" b="1" dirty="0">
              <a:latin typeface="Georgia" panose="02040502050405020303" pitchFamily="18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A55EB8B-C727-BE65-F41D-87CF4FFC1D23}"/>
              </a:ext>
            </a:extLst>
          </p:cNvPr>
          <p:cNvSpPr txBox="1"/>
          <p:nvPr/>
        </p:nvSpPr>
        <p:spPr>
          <a:xfrm>
            <a:off x="3567601" y="2408634"/>
            <a:ext cx="776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latin typeface="Georgia" panose="02040502050405020303" pitchFamily="18" charset="0"/>
              </a:rPr>
              <a:t>(B)</a:t>
            </a:r>
            <a:endParaRPr lang="zh-TW" altLang="en-US" sz="2800" b="1" dirty="0">
              <a:latin typeface="Georgia" panose="02040502050405020303" pitchFamily="18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B5CA9F10-FC7D-8ADF-3BA9-6168EB1A3AA7}"/>
              </a:ext>
            </a:extLst>
          </p:cNvPr>
          <p:cNvSpPr txBox="1"/>
          <p:nvPr/>
        </p:nvSpPr>
        <p:spPr>
          <a:xfrm>
            <a:off x="3567601" y="3855866"/>
            <a:ext cx="776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latin typeface="Georgia" panose="02040502050405020303" pitchFamily="18" charset="0"/>
              </a:rPr>
              <a:t>(C)</a:t>
            </a:r>
            <a:endParaRPr lang="zh-TW" altLang="en-US" sz="2800" b="1" dirty="0">
              <a:latin typeface="Georgia" panose="02040502050405020303" pitchFamily="18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B2087CC-66DD-7554-7AFA-182E1DFEFD09}"/>
              </a:ext>
            </a:extLst>
          </p:cNvPr>
          <p:cNvSpPr txBox="1"/>
          <p:nvPr/>
        </p:nvSpPr>
        <p:spPr>
          <a:xfrm>
            <a:off x="3567601" y="5303098"/>
            <a:ext cx="805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latin typeface="Georgia" panose="02040502050405020303" pitchFamily="18" charset="0"/>
              </a:rPr>
              <a:t>(D)</a:t>
            </a:r>
            <a:endParaRPr lang="zh-TW" altLang="en-US" sz="2800" b="1" dirty="0">
              <a:latin typeface="Georgia" panose="02040502050405020303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3CF682B7-4BB9-F2D7-7FEC-C7A6239727CF}"/>
              </a:ext>
            </a:extLst>
          </p:cNvPr>
          <p:cNvSpPr txBox="1"/>
          <p:nvPr/>
        </p:nvSpPr>
        <p:spPr>
          <a:xfrm>
            <a:off x="243840" y="6187072"/>
            <a:ext cx="1082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kern="10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district</a:t>
            </a:r>
            <a:endParaRPr lang="zh-TW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971ED265-0D96-1D8B-5580-E4FC854C8145}"/>
              </a:ext>
            </a:extLst>
          </p:cNvPr>
          <p:cNvSpPr txBox="1"/>
          <p:nvPr/>
        </p:nvSpPr>
        <p:spPr>
          <a:xfrm>
            <a:off x="1624484" y="6187072"/>
            <a:ext cx="3124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行政區（如中正區、士林區</a:t>
            </a:r>
            <a:r>
              <a:rPr lang="en-US" altLang="zh-TW" sz="1600" b="1" dirty="0">
                <a:solidFill>
                  <a:schemeClr val="bg1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…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）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C3AC4386-F01B-7FF4-5B9E-D019EC6F7F5A}"/>
              </a:ext>
            </a:extLst>
          </p:cNvPr>
          <p:cNvSpPr txBox="1"/>
          <p:nvPr/>
        </p:nvSpPr>
        <p:spPr>
          <a:xfrm>
            <a:off x="243840" y="6464567"/>
            <a:ext cx="13067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kern="10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population</a:t>
            </a:r>
            <a:endParaRPr lang="zh-TW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0A4533B-6612-C047-60FD-9BFC72784967}"/>
              </a:ext>
            </a:extLst>
          </p:cNvPr>
          <p:cNvSpPr txBox="1"/>
          <p:nvPr/>
        </p:nvSpPr>
        <p:spPr>
          <a:xfrm>
            <a:off x="1624484" y="6464567"/>
            <a:ext cx="8146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人口數</a:t>
            </a:r>
          </a:p>
        </p:txBody>
      </p:sp>
    </p:spTree>
    <p:extLst>
      <p:ext uri="{BB962C8B-B14F-4D97-AF65-F5344CB8AC3E}">
        <p14:creationId xmlns:p14="http://schemas.microsoft.com/office/powerpoint/2010/main" val="136018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01CFA5B-5C0C-F13E-6025-CBCEC86A5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69</a:t>
            </a:fld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46BE043-3022-AD4D-979A-AC0E02010BFB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5CF7BE1-241C-04F3-777C-71F348CC0ED9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BACBC02-4B0E-19CB-F2B5-402954FB074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600" b="1">
                <a:solidFill>
                  <a:srgbClr val="5B5B5B"/>
                </a:solidFill>
              </a:rPr>
              <a:t>上一張投影片的臺北地圖，最可能是哪一程式碼的結果？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3B07EB8-24D5-35AA-2BBA-E2BA7E350159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300" b="1">
                <a:solidFill>
                  <a:srgbClr val="5B5B5B"/>
                </a:solidFill>
              </a:rPr>
              <a:t>ⓘ</a:t>
            </a:r>
            <a:r>
              <a:rPr lang="en-US" altLang="zh-TW" sz="1400">
                <a:solidFill>
                  <a:srgbClr val="5B5B5B"/>
                </a:solidFill>
              </a:rPr>
              <a:t> Start presenting to display the poll results on this slide.</a:t>
            </a:r>
            <a:endParaRPr lang="zh-TW" altLang="en-US" sz="1400">
              <a:solidFill>
                <a:srgbClr val="5B5B5B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014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7" grpId="3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FF6BBCF-8F5B-88F2-48D3-0AF603DE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0E6A92D-E4CD-DC59-171C-BA20B0220DF7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地理資訊系統簡介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3C4F875-BC38-D4C9-B7AA-ECBFF0C9B550}"/>
              </a:ext>
            </a:extLst>
          </p:cNvPr>
          <p:cNvSpPr txBox="1"/>
          <p:nvPr/>
        </p:nvSpPr>
        <p:spPr>
          <a:xfrm>
            <a:off x="731751" y="1379379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Covid 19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案例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1B2980-A7CA-D198-FB6E-66632D0577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49"/>
          <a:stretch/>
        </p:blipFill>
        <p:spPr>
          <a:xfrm>
            <a:off x="4010098" y="22413"/>
            <a:ext cx="7372343" cy="295446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BA17AB0-5922-6AAA-16BC-4030BC73DD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0"/>
          <a:stretch/>
        </p:blipFill>
        <p:spPr>
          <a:xfrm>
            <a:off x="731751" y="3098756"/>
            <a:ext cx="5544161" cy="3713291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950C91AA-4AFD-222C-3E8E-81B403575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9940" y="3094692"/>
            <a:ext cx="4233374" cy="362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096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FBDF41A-C12E-15B2-0C0E-961C921359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2785" y="474173"/>
            <a:ext cx="5011838" cy="60915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70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D3C72BC-A7F2-A602-3523-8DEB11D2C1BC}"/>
              </a:ext>
            </a:extLst>
          </p:cNvPr>
          <p:cNvSpPr txBox="1"/>
          <p:nvPr/>
        </p:nvSpPr>
        <p:spPr>
          <a:xfrm>
            <a:off x="223779" y="2839095"/>
            <a:ext cx="6180880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color="red")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254EB36-DDF8-EF5D-2E11-1A0040B0C36A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圖層套疊</a:t>
            </a:r>
          </a:p>
        </p:txBody>
      </p:sp>
    </p:spTree>
    <p:extLst>
      <p:ext uri="{BB962C8B-B14F-4D97-AF65-F5344CB8AC3E}">
        <p14:creationId xmlns:p14="http://schemas.microsoft.com/office/powerpoint/2010/main" val="309691737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71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30C733F-2D43-CA1B-8D48-B9BB4927C674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指北針與比例尺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C3FD86B-3D0D-3807-7765-31E2B75F79D7}"/>
              </a:ext>
            </a:extLst>
          </p:cNvPr>
          <p:cNvSpPr txBox="1"/>
          <p:nvPr/>
        </p:nvSpPr>
        <p:spPr>
          <a:xfrm>
            <a:off x="3005560" y="3301824"/>
            <a:ext cx="6180880" cy="836126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install.packages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ggspatial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library(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ggspatial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E52753E-0B6E-7FC9-B32A-60E444F97FDB}"/>
              </a:ext>
            </a:extLst>
          </p:cNvPr>
          <p:cNvSpPr txBox="1"/>
          <p:nvPr/>
        </p:nvSpPr>
        <p:spPr>
          <a:xfrm>
            <a:off x="4484047" y="1327549"/>
            <a:ext cx="32239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指北針與比例尺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834846F-D42D-2FAF-050F-65D3DFED37EF}"/>
              </a:ext>
            </a:extLst>
          </p:cNvPr>
          <p:cNvSpPr txBox="1"/>
          <p:nvPr/>
        </p:nvSpPr>
        <p:spPr>
          <a:xfrm>
            <a:off x="4716327" y="2168493"/>
            <a:ext cx="2759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下載套件</a:t>
            </a:r>
          </a:p>
        </p:txBody>
      </p:sp>
    </p:spTree>
    <p:extLst>
      <p:ext uri="{BB962C8B-B14F-4D97-AF65-F5344CB8AC3E}">
        <p14:creationId xmlns:p14="http://schemas.microsoft.com/office/powerpoint/2010/main" val="348014276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72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C0E0634-18BF-9BD1-C76B-600C5146D33D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指北針與比例尺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7F90739-0DF3-30C3-7675-3E864BDAA6CF}"/>
              </a:ext>
            </a:extLst>
          </p:cNvPr>
          <p:cNvSpPr txBox="1"/>
          <p:nvPr/>
        </p:nvSpPr>
        <p:spPr>
          <a:xfrm>
            <a:off x="1234632" y="1423124"/>
            <a:ext cx="9722735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spc="15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annotation_scale</a:t>
            </a:r>
            <a:r>
              <a:rPr lang="en-US" altLang="zh-TW" sz="2400" spc="15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 -&gt; </a:t>
            </a:r>
            <a:r>
              <a:rPr lang="zh-TW" altLang="zh-TW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新增</a:t>
            </a:r>
            <a:r>
              <a: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比例尺</a:t>
            </a:r>
            <a:endParaRPr lang="en-US" altLang="zh-TW" sz="24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en-US" altLang="zh-TW" sz="2400" spc="15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annotation_north_arrow</a:t>
            </a:r>
            <a:r>
              <a:rPr lang="en-US" altLang="zh-TW" sz="2400" spc="15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 -&gt; </a:t>
            </a:r>
            <a:r>
              <a:rPr lang="zh-TW" altLang="zh-TW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新增指北針</a:t>
            </a:r>
            <a:endParaRPr lang="en-US" altLang="zh-TW" sz="24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endParaRPr lang="en-US" altLang="zh-TW" sz="24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參數設定：</a:t>
            </a:r>
            <a:endParaRPr lang="en-US" altLang="zh-TW" sz="24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en-US" altLang="zh-TW" sz="2600" b="1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location</a:t>
            </a:r>
            <a:endParaRPr lang="en-US" altLang="zh-TW" sz="2600" b="1" spc="15" dirty="0">
              <a:solidFill>
                <a:srgbClr val="333333"/>
              </a:solidFill>
              <a:latin typeface="Georgia" panose="02040502050405020303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sz="2000" dirty="0" err="1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br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（</a:t>
            </a:r>
            <a:r>
              <a:rPr lang="en-US" altLang="zh-TW" sz="2000" b="1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b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ottom </a:t>
            </a:r>
            <a:r>
              <a:rPr lang="en-US" altLang="zh-TW" sz="2000" b="1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r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ight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，右下角）、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tr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（</a:t>
            </a:r>
            <a:r>
              <a:rPr lang="en-US" altLang="zh-TW" sz="2000" b="1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t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op </a:t>
            </a:r>
            <a:r>
              <a:rPr lang="en-US" altLang="zh-TW" sz="2000" b="1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r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ight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，右上角）、</a:t>
            </a:r>
            <a:endParaRPr lang="en-US" altLang="zh-TW" sz="2000" dirty="0">
              <a:effectLst/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bl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（</a:t>
            </a:r>
            <a:r>
              <a:rPr lang="en-US" altLang="zh-TW" sz="2000" b="1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b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ottom </a:t>
            </a:r>
            <a:r>
              <a:rPr lang="en-US" altLang="zh-TW" sz="2000" b="1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l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eft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，左下角）、</a:t>
            </a:r>
            <a:r>
              <a:rPr lang="en-US" altLang="zh-TW" sz="2000" dirty="0" err="1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tl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（</a:t>
            </a:r>
            <a:r>
              <a:rPr lang="en-US" altLang="zh-TW" sz="2000" b="1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t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op </a:t>
            </a:r>
            <a:r>
              <a:rPr lang="en-US" altLang="zh-TW" sz="2000" b="1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l</a:t>
            </a:r>
            <a:r>
              <a:rPr lang="en-US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eft</a:t>
            </a:r>
            <a:r>
              <a:rPr lang="zh-TW" altLang="zh-TW" sz="20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，左上角）</a:t>
            </a:r>
            <a:endParaRPr lang="en-US" altLang="zh-TW" sz="2000" dirty="0">
              <a:effectLst/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endParaRPr lang="en-US" altLang="zh-TW" sz="2000" dirty="0"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r>
              <a:rPr lang="en-US" altLang="zh-TW" sz="2600" b="1" spc="15" dirty="0" err="1">
                <a:solidFill>
                  <a:srgbClr val="333333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pad_x</a:t>
            </a:r>
            <a:r>
              <a:rPr lang="zh-TW" altLang="en-US" sz="2600" b="1" spc="15" dirty="0">
                <a:solidFill>
                  <a:srgbClr val="333333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sz="2600" b="1" spc="15" dirty="0" err="1">
                <a:solidFill>
                  <a:srgbClr val="333333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pad_y</a:t>
            </a:r>
            <a:endParaRPr lang="en-US" altLang="zh-TW" sz="2600" b="1" spc="15" dirty="0">
              <a:solidFill>
                <a:srgbClr val="333333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sz="2000" dirty="0" err="1">
                <a:latin typeface="Georgia" panose="02040502050405020303" pitchFamily="18" charset="0"/>
                <a:ea typeface="Adobe 黑体 Std R" panose="020B0400000000000000" pitchFamily="34" charset="-128"/>
              </a:rPr>
              <a:t>e.g</a:t>
            </a:r>
            <a:r>
              <a:rPr lang="en-US" altLang="zh-TW" sz="2000" dirty="0">
                <a:latin typeface="Georgia" panose="02040502050405020303" pitchFamily="18" charset="0"/>
                <a:ea typeface="Adobe 黑体 Std R" panose="020B0400000000000000" pitchFamily="34" charset="-128"/>
              </a:rPr>
              <a:t>,</a:t>
            </a:r>
            <a:r>
              <a:rPr lang="en-US" altLang="zh-TW" sz="2800" spc="15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it-IT" altLang="zh-TW" sz="2000" spc="15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pad_x=unit(10, "cm")  -&gt;  </a:t>
            </a:r>
            <a:r>
              <a:rPr lang="zh-TW" altLang="en-US" sz="20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橫向移動 </a:t>
            </a:r>
            <a:r>
              <a:rPr lang="en-US" altLang="zh-TW" sz="20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10 </a:t>
            </a:r>
            <a:r>
              <a:rPr lang="zh-TW" altLang="en-US" sz="20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公分</a:t>
            </a:r>
          </a:p>
          <a:p>
            <a:endParaRPr lang="en-US" altLang="zh-TW" sz="20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  <a:p>
            <a:r>
              <a:rPr lang="en-US" altLang="zh-TW" sz="2600" b="1" spc="15" dirty="0">
                <a:solidFill>
                  <a:srgbClr val="333333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height</a:t>
            </a:r>
          </a:p>
          <a:p>
            <a:r>
              <a:rPr lang="en-US" altLang="zh-TW" sz="2000" dirty="0" err="1">
                <a:latin typeface="Georgia" panose="02040502050405020303" pitchFamily="18" charset="0"/>
                <a:ea typeface="Adobe 黑体 Std R" panose="020B0400000000000000" pitchFamily="34" charset="-128"/>
              </a:rPr>
              <a:t>e.g</a:t>
            </a:r>
            <a:r>
              <a:rPr lang="en-US" altLang="zh-TW" sz="2000" dirty="0">
                <a:latin typeface="Georgia" panose="02040502050405020303" pitchFamily="18" charset="0"/>
                <a:ea typeface="Adobe 黑体 Std R" panose="020B0400000000000000" pitchFamily="34" charset="-128"/>
              </a:rPr>
              <a:t>,</a:t>
            </a:r>
            <a:r>
              <a:rPr lang="en-US" altLang="zh-TW" sz="2800" spc="15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it-IT" altLang="zh-TW" sz="2000" spc="15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height=unit(2.5, “mm”)  -&gt;  </a:t>
            </a:r>
            <a:r>
              <a:rPr lang="zh-TW" altLang="en-US" sz="20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指北針高度為 </a:t>
            </a:r>
            <a:r>
              <a:rPr lang="en-US" altLang="zh-TW" sz="20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2.5</a:t>
            </a:r>
            <a:r>
              <a:rPr lang="zh-TW" altLang="en-US" sz="20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mm</a:t>
            </a:r>
            <a:endParaRPr lang="zh-TW" altLang="en-US" sz="2000" dirty="0"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39724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73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778C990-549F-9F96-C709-9CA9E5076300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指北針與比例尺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EBBBE7F-618C-5284-1707-CACAA2C68FCD}"/>
              </a:ext>
            </a:extLst>
          </p:cNvPr>
          <p:cNvSpPr txBox="1"/>
          <p:nvPr/>
        </p:nvSpPr>
        <p:spPr>
          <a:xfrm>
            <a:off x="856526" y="1423124"/>
            <a:ext cx="97227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spc="15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annotation_scale</a:t>
            </a:r>
            <a:r>
              <a:rPr lang="en-US" altLang="zh-TW" sz="2400" spc="15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 -&gt; </a:t>
            </a:r>
            <a:r>
              <a:rPr lang="zh-TW" altLang="zh-TW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新增</a:t>
            </a:r>
            <a:r>
              <a: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比例尺</a:t>
            </a:r>
            <a:endParaRPr lang="en-US" altLang="zh-TW" sz="24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CB47FB2-6A3D-D496-D8D4-004E997FEE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699865"/>
              </p:ext>
            </p:extLst>
          </p:nvPr>
        </p:nvGraphicFramePr>
        <p:xfrm>
          <a:off x="960931" y="2867295"/>
          <a:ext cx="10270138" cy="18774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713088">
                  <a:extLst>
                    <a:ext uri="{9D8B030D-6E8A-4147-A177-3AD203B41FA5}">
                      <a16:colId xmlns:a16="http://schemas.microsoft.com/office/drawing/2014/main" val="3276359398"/>
                    </a:ext>
                  </a:extLst>
                </a:gridCol>
                <a:gridCol w="4120192">
                  <a:extLst>
                    <a:ext uri="{9D8B030D-6E8A-4147-A177-3AD203B41FA5}">
                      <a16:colId xmlns:a16="http://schemas.microsoft.com/office/drawing/2014/main" val="1194758832"/>
                    </a:ext>
                  </a:extLst>
                </a:gridCol>
                <a:gridCol w="4436858">
                  <a:extLst>
                    <a:ext uri="{9D8B030D-6E8A-4147-A177-3AD203B41FA5}">
                      <a16:colId xmlns:a16="http://schemas.microsoft.com/office/drawing/2014/main" val="1849659235"/>
                    </a:ext>
                  </a:extLst>
                </a:gridCol>
              </a:tblGrid>
              <a:tr h="902065">
                <a:tc>
                  <a:txBody>
                    <a:bodyPr/>
                    <a:lstStyle/>
                    <a:p>
                      <a:pPr algn="ctr"/>
                      <a:r>
                        <a:rPr lang="zh-TW" sz="2400" kern="100" dirty="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參數值</a:t>
                      </a:r>
                    </a:p>
                    <a:p>
                      <a:pPr algn="ctr"/>
                      <a:r>
                        <a:rPr lang="en-US" sz="24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style=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00" spc="15" dirty="0">
                          <a:solidFill>
                            <a:schemeClr val="lt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bar</a:t>
                      </a:r>
                      <a:r>
                        <a:rPr lang="zh-TW" altLang="en-US" sz="2400" b="1" kern="100" spc="15" dirty="0">
                          <a:solidFill>
                            <a:schemeClr val="lt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（預設）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1" kern="100" spc="15" dirty="0">
                          <a:solidFill>
                            <a:schemeClr val="lt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ticks</a:t>
                      </a:r>
                      <a:endParaRPr lang="zh-TW" altLang="en-US" sz="2400" b="1" kern="100" spc="15" dirty="0">
                        <a:solidFill>
                          <a:schemeClr val="lt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828954"/>
                  </a:ext>
                </a:extLst>
              </a:tr>
              <a:tr h="975360">
                <a:tc>
                  <a:txBody>
                    <a:bodyPr/>
                    <a:lstStyle/>
                    <a:p>
                      <a:pPr algn="ctr"/>
                      <a:r>
                        <a:rPr lang="zh-TW" sz="24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比例尺</a:t>
                      </a:r>
                    </a:p>
                    <a:p>
                      <a:pPr algn="ctr"/>
                      <a:r>
                        <a:rPr lang="zh-TW" sz="2400" kern="100"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圖示</a:t>
                      </a:r>
                      <a:endParaRPr lang="zh-TW" sz="2400" kern="10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00" dirty="0"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669474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842472CB-7DB6-4A71-8028-2F0A24179284}"/>
              </a:ext>
            </a:extLst>
          </p:cNvPr>
          <p:cNvPicPr/>
          <p:nvPr/>
        </p:nvPicPr>
        <p:blipFill rotWithShape="1">
          <a:blip r:embed="rId2"/>
          <a:srcRect l="5943" t="38354" b="6596"/>
          <a:stretch/>
        </p:blipFill>
        <p:spPr bwMode="auto">
          <a:xfrm>
            <a:off x="2760980" y="4070667"/>
            <a:ext cx="3983378" cy="3743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9C81763-26A0-4C99-BB38-02530D77DF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336" b="4235"/>
          <a:stretch/>
        </p:blipFill>
        <p:spPr bwMode="auto">
          <a:xfrm>
            <a:off x="6904534" y="4095908"/>
            <a:ext cx="4180345" cy="3490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1177986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74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C182C04-555B-37E7-5333-D9B73BBF58AE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指北針與比例尺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054140D-FD37-68FF-DD00-47C7293D91FF}"/>
              </a:ext>
            </a:extLst>
          </p:cNvPr>
          <p:cNvSpPr txBox="1"/>
          <p:nvPr/>
        </p:nvSpPr>
        <p:spPr>
          <a:xfrm>
            <a:off x="856526" y="1423124"/>
            <a:ext cx="97227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spc="15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annotation_north_arrow</a:t>
            </a:r>
            <a:r>
              <a:rPr lang="en-US" altLang="zh-TW" sz="2400" spc="15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 -&gt; </a:t>
            </a:r>
            <a:r>
              <a:rPr lang="zh-TW" altLang="zh-TW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新增指北針</a:t>
            </a:r>
            <a:endParaRPr lang="en-US" altLang="zh-TW" sz="24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6B16C37-BC74-E4A9-10B0-2D9740F28E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0577054"/>
              </p:ext>
            </p:extLst>
          </p:nvPr>
        </p:nvGraphicFramePr>
        <p:xfrm>
          <a:off x="609660" y="2098628"/>
          <a:ext cx="11158728" cy="2148252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479558">
                  <a:extLst>
                    <a:ext uri="{9D8B030D-6E8A-4147-A177-3AD203B41FA5}">
                      <a16:colId xmlns:a16="http://schemas.microsoft.com/office/drawing/2014/main" val="6669636"/>
                    </a:ext>
                  </a:extLst>
                </a:gridCol>
                <a:gridCol w="4413182">
                  <a:extLst>
                    <a:ext uri="{9D8B030D-6E8A-4147-A177-3AD203B41FA5}">
                      <a16:colId xmlns:a16="http://schemas.microsoft.com/office/drawing/2014/main" val="662015500"/>
                    </a:ext>
                  </a:extLst>
                </a:gridCol>
                <a:gridCol w="5265988">
                  <a:extLst>
                    <a:ext uri="{9D8B030D-6E8A-4147-A177-3AD203B41FA5}">
                      <a16:colId xmlns:a16="http://schemas.microsoft.com/office/drawing/2014/main" val="1205367756"/>
                    </a:ext>
                  </a:extLst>
                </a:gridCol>
              </a:tblGrid>
              <a:tr h="553132">
                <a:tc>
                  <a:txBody>
                    <a:bodyPr/>
                    <a:lstStyle/>
                    <a:p>
                      <a:pPr algn="ctr"/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參數值</a:t>
                      </a:r>
                    </a:p>
                    <a:p>
                      <a:pPr algn="ctr"/>
                      <a:r>
                        <a:rPr lang="en-US" sz="24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style=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north_arrow_orienteering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（預設）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north_arrow_fancy_orienteering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248802"/>
                  </a:ext>
                </a:extLst>
              </a:tr>
              <a:tr h="1416732">
                <a:tc>
                  <a:txBody>
                    <a:bodyPr/>
                    <a:lstStyle/>
                    <a:p>
                      <a:pPr algn="ctr"/>
                      <a:r>
                        <a:rPr lang="zh-TW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指北針</a:t>
                      </a:r>
                    </a:p>
                    <a:p>
                      <a:pPr algn="ctr"/>
                      <a:r>
                        <a:rPr lang="zh-TW" sz="24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圖示</a:t>
                      </a:r>
                      <a:endParaRPr lang="zh-TW" sz="24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302867"/>
                  </a:ext>
                </a:extLst>
              </a:tr>
            </a:tbl>
          </a:graphicData>
        </a:graphic>
      </p:graphicFrame>
      <p:pic>
        <p:nvPicPr>
          <p:cNvPr id="2052" name="圖片 6">
            <a:extLst>
              <a:ext uri="{FF2B5EF4-FFF2-40B4-BE49-F238E27FC236}">
                <a16:creationId xmlns:a16="http://schemas.microsoft.com/office/drawing/2014/main" id="{570DE9B4-969F-03CB-044D-C0C05A1F3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774" y="2919174"/>
            <a:ext cx="1006475" cy="122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圖片 8">
            <a:extLst>
              <a:ext uri="{FF2B5EF4-FFF2-40B4-BE49-F238E27FC236}">
                <a16:creationId xmlns:a16="http://schemas.microsoft.com/office/drawing/2014/main" id="{AE201BC7-83F3-5DC2-7C0C-0B1139985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771" y="2896155"/>
            <a:ext cx="800100" cy="127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8BE147FB-7F4F-E14D-1DA5-F1A4B9F9D1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697036"/>
              </p:ext>
            </p:extLst>
          </p:nvPr>
        </p:nvGraphicFramePr>
        <p:xfrm>
          <a:off x="609660" y="4481833"/>
          <a:ext cx="11158728" cy="2223767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479558">
                  <a:extLst>
                    <a:ext uri="{9D8B030D-6E8A-4147-A177-3AD203B41FA5}">
                      <a16:colId xmlns:a16="http://schemas.microsoft.com/office/drawing/2014/main" val="6669636"/>
                    </a:ext>
                  </a:extLst>
                </a:gridCol>
                <a:gridCol w="4413182">
                  <a:extLst>
                    <a:ext uri="{9D8B030D-6E8A-4147-A177-3AD203B41FA5}">
                      <a16:colId xmlns:a16="http://schemas.microsoft.com/office/drawing/2014/main" val="662015500"/>
                    </a:ext>
                  </a:extLst>
                </a:gridCol>
                <a:gridCol w="5265988">
                  <a:extLst>
                    <a:ext uri="{9D8B030D-6E8A-4147-A177-3AD203B41FA5}">
                      <a16:colId xmlns:a16="http://schemas.microsoft.com/office/drawing/2014/main" val="1205367756"/>
                    </a:ext>
                  </a:extLst>
                </a:gridCol>
              </a:tblGrid>
              <a:tr h="789427">
                <a:tc>
                  <a:txBody>
                    <a:bodyPr/>
                    <a:lstStyle/>
                    <a:p>
                      <a:pPr algn="ctr"/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參數值</a:t>
                      </a:r>
                    </a:p>
                    <a:p>
                      <a:pPr algn="ctr"/>
                      <a:r>
                        <a:rPr lang="en-US" sz="24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style=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north_arrow_minimal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north_arrow_nautical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248802"/>
                  </a:ext>
                </a:extLst>
              </a:tr>
              <a:tr h="1434340">
                <a:tc>
                  <a:txBody>
                    <a:bodyPr/>
                    <a:lstStyle/>
                    <a:p>
                      <a:pPr algn="ctr"/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指北針</a:t>
                      </a:r>
                    </a:p>
                    <a:p>
                      <a:pPr algn="ctr"/>
                      <a:r>
                        <a:rPr lang="zh-TW" sz="24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圖示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302867"/>
                  </a:ext>
                </a:extLst>
              </a:tr>
            </a:tbl>
          </a:graphicData>
        </a:graphic>
      </p:graphicFrame>
      <p:pic>
        <p:nvPicPr>
          <p:cNvPr id="2049" name="圖片 12">
            <a:extLst>
              <a:ext uri="{FF2B5EF4-FFF2-40B4-BE49-F238E27FC236}">
                <a16:creationId xmlns:a16="http://schemas.microsoft.com/office/drawing/2014/main" id="{E2122CD4-14AC-442D-13DB-2E9986030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5956" y="5302248"/>
            <a:ext cx="906462" cy="1287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圖片 10">
            <a:extLst>
              <a:ext uri="{FF2B5EF4-FFF2-40B4-BE49-F238E27FC236}">
                <a16:creationId xmlns:a16="http://schemas.microsoft.com/office/drawing/2014/main" id="{01F339A9-ADAF-FAD0-DBCB-2B765ABB4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8760" y="5308600"/>
            <a:ext cx="3968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78826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75</a:t>
            </a:fld>
            <a:endParaRPr lang="zh-TW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4F67285-85E7-6D82-B1F3-68CA2A3B1F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023" y="1175439"/>
            <a:ext cx="4175977" cy="507489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45CC12DD-E31F-2BF3-936F-9378CC68ECE3}"/>
              </a:ext>
            </a:extLst>
          </p:cNvPr>
          <p:cNvSpPr txBox="1"/>
          <p:nvPr/>
        </p:nvSpPr>
        <p:spPr>
          <a:xfrm>
            <a:off x="0" y="305294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指北針與比例尺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80A6146-668A-0615-74E7-8D4252325E4C}"/>
              </a:ext>
            </a:extLst>
          </p:cNvPr>
          <p:cNvSpPr txBox="1"/>
          <p:nvPr/>
        </p:nvSpPr>
        <p:spPr>
          <a:xfrm>
            <a:off x="0" y="2972104"/>
            <a:ext cx="8125427" cy="1990288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color="red")+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annotation_scale</a:t>
            </a:r>
            <a:r>
              <a:rPr lang="en-US" altLang="zh-TW" sz="1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(location="</a:t>
            </a:r>
            <a:r>
              <a:rPr lang="en-US" altLang="zh-TW" sz="18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br</a:t>
            </a:r>
            <a:r>
              <a:rPr lang="en-US" altLang="zh-TW" sz="1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height=unit(2.5, "mm"))+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annotation_north_arrow</a:t>
            </a:r>
            <a:r>
              <a:rPr lang="en-US" altLang="zh-TW" sz="1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(location="</a:t>
            </a:r>
            <a:r>
              <a:rPr lang="en-US" altLang="zh-TW" sz="18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tl</a:t>
            </a:r>
            <a:r>
              <a:rPr lang="en-US" altLang="zh-TW" sz="1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</a:t>
            </a:r>
            <a:r>
              <a:rPr lang="en-US" altLang="zh-TW" sz="18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which_north</a:t>
            </a:r>
            <a:r>
              <a:rPr lang="en-US" altLang="zh-TW" sz="1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="true")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385296C-C409-FCBF-C4CD-F51874E72A2C}"/>
              </a:ext>
            </a:extLst>
          </p:cNvPr>
          <p:cNvSpPr txBox="1"/>
          <p:nvPr/>
        </p:nvSpPr>
        <p:spPr>
          <a:xfrm>
            <a:off x="717630" y="1485868"/>
            <a:ext cx="693323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spc="15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annotation_north_arrow</a:t>
            </a:r>
            <a:r>
              <a:rPr lang="en-US" altLang="zh-TW" sz="2400" spc="15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 -&gt; </a:t>
            </a:r>
            <a:r>
              <a:rPr lang="zh-TW" altLang="zh-TW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新增指北針</a:t>
            </a:r>
            <a:r>
              <a:rPr lang="en-US" altLang="zh-TW" sz="2400" spc="15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annotation_scale</a:t>
            </a:r>
            <a:r>
              <a:rPr lang="en-US" altLang="zh-TW" sz="2400" spc="15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 -&gt; </a:t>
            </a:r>
            <a:r>
              <a:rPr lang="zh-TW" altLang="zh-TW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新增</a:t>
            </a:r>
            <a:r>
              <a: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比例尺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976102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76</a:t>
            </a:fld>
            <a:endParaRPr lang="zh-TW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9F4453D-01C0-D7E8-A550-F8A2A8FD1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6728" y="920847"/>
            <a:ext cx="4375272" cy="5324353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D5249575-4840-E664-7A53-8AB00B722A6F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地圖標題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413DCB1-637C-6DC2-C33D-B0B67177C926}"/>
              </a:ext>
            </a:extLst>
          </p:cNvPr>
          <p:cNvSpPr txBox="1"/>
          <p:nvPr/>
        </p:nvSpPr>
        <p:spPr>
          <a:xfrm>
            <a:off x="0" y="2972104"/>
            <a:ext cx="8125427" cy="242630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color="red")+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annotation_scale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(location="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br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height=unit(2.5, "mm"))+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annotation_north_arrow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(location="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tl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which_north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="true")+</a:t>
            </a:r>
          </a:p>
          <a:p>
            <a:pPr indent="306070" latinLnBrk="1">
              <a:spcAft>
                <a:spcPts val="1000"/>
              </a:spcAft>
            </a:pPr>
            <a:r>
              <a:rPr lang="zh-TW" altLang="zh-TW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8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ggtitle</a:t>
            </a:r>
            <a:r>
              <a:rPr lang="en-US" altLang="zh-TW" sz="1800" b="1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("New Zealand Map")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AA33CFF-3655-44FD-D21B-7557FCA8ADE8}"/>
              </a:ext>
            </a:extLst>
          </p:cNvPr>
          <p:cNvSpPr txBox="1"/>
          <p:nvPr/>
        </p:nvSpPr>
        <p:spPr>
          <a:xfrm>
            <a:off x="717631" y="1485868"/>
            <a:ext cx="6180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ggtitle</a:t>
            </a:r>
            <a:r>
              <a:rPr lang="en-US" altLang="zh-TW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</a:t>
            </a:r>
            <a:r>
              <a:rPr lang="en-US" altLang="zh-TW" sz="2400" b="1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spc="15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-&gt; </a:t>
            </a:r>
            <a:r>
              <a:rPr lang="zh-TW" altLang="zh-TW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新增</a:t>
            </a:r>
            <a:r>
              <a: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標題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9900808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8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pPr/>
              <a:t>77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258662C-2C06-928A-A8C3-C9AB9452309A}"/>
              </a:ext>
            </a:extLst>
          </p:cNvPr>
          <p:cNvSpPr txBox="1"/>
          <p:nvPr/>
        </p:nvSpPr>
        <p:spPr>
          <a:xfrm>
            <a:off x="0" y="305294"/>
            <a:ext cx="420980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修正點線面圖形樣式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6459348-CFE2-1C63-1D82-F1F04300E7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92"/>
          <a:stretch/>
        </p:blipFill>
        <p:spPr bwMode="auto">
          <a:xfrm>
            <a:off x="2448236" y="1485868"/>
            <a:ext cx="7580007" cy="409979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3C12E88E-9E0B-C9BC-07B6-E7B127C32DDE}"/>
              </a:ext>
            </a:extLst>
          </p:cNvPr>
          <p:cNvSpPr txBox="1"/>
          <p:nvPr/>
        </p:nvSpPr>
        <p:spPr>
          <a:xfrm>
            <a:off x="3298271" y="5709397"/>
            <a:ext cx="16293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點樣式</a:t>
            </a:r>
            <a:endParaRPr lang="zh-TW" altLang="en-US" sz="28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B03E707-A16D-45B8-0D1B-F4260E350A71}"/>
              </a:ext>
            </a:extLst>
          </p:cNvPr>
          <p:cNvSpPr txBox="1"/>
          <p:nvPr/>
        </p:nvSpPr>
        <p:spPr>
          <a:xfrm>
            <a:off x="7457442" y="5709397"/>
            <a:ext cx="19005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線段樣式</a:t>
            </a:r>
            <a:endParaRPr lang="zh-TW" altLang="en-US" sz="28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4535804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78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3C5D2BD-734E-4235-9FC7-10A71916E031}"/>
              </a:ext>
            </a:extLst>
          </p:cNvPr>
          <p:cNvSpPr txBox="1"/>
          <p:nvPr/>
        </p:nvSpPr>
        <p:spPr>
          <a:xfrm>
            <a:off x="0" y="305294"/>
            <a:ext cx="420980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修正點線面圖形樣式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44E8126-B492-16E2-7953-CE0DF137BEBD}"/>
              </a:ext>
            </a:extLst>
          </p:cNvPr>
          <p:cNvSpPr txBox="1"/>
          <p:nvPr/>
        </p:nvSpPr>
        <p:spPr>
          <a:xfrm>
            <a:off x="160421" y="3236321"/>
            <a:ext cx="7581417" cy="11798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color="blue", </a:t>
            </a:r>
            <a:r>
              <a:rPr lang="en-US" altLang="zh-TW" sz="18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linetype</a:t>
            </a:r>
            <a:r>
              <a:rPr lang="en-US" altLang="zh-TW" sz="18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="dashed"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)+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color="red", size=2, </a:t>
            </a:r>
            <a:r>
              <a:rPr lang="en-US" altLang="zh-TW" sz="18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shape=4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7D2BEE5-87B3-5466-CE69-7E9F1789D5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772" y="1043608"/>
            <a:ext cx="4209807" cy="51158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890361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79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0418003-2B0D-C2CB-6BF6-4C3DDCA1724D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地圖樣式設定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5CC1C6B-B180-925C-B3D5-373E903CBE42}"/>
              </a:ext>
            </a:extLst>
          </p:cNvPr>
          <p:cNvSpPr txBox="1"/>
          <p:nvPr/>
        </p:nvSpPr>
        <p:spPr>
          <a:xfrm>
            <a:off x="3374836" y="858017"/>
            <a:ext cx="54423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TW"/>
            </a:defPPr>
            <a:lvl1pPr>
              <a:defRPr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zh-TW" altLang="en-US" sz="2400" dirty="0"/>
              <a:t>地圖樣式設定主要參數 </a:t>
            </a:r>
            <a:r>
              <a:rPr lang="en-US" altLang="zh-TW" sz="2400" dirty="0"/>
              <a:t>- 1</a:t>
            </a:r>
            <a:r>
              <a:rPr lang="zh-TW" altLang="en-US" sz="2400" dirty="0"/>
              <a:t> 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BA0FD30-44B9-9B82-87BA-91487A4AA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951553"/>
              </p:ext>
            </p:extLst>
          </p:nvPr>
        </p:nvGraphicFramePr>
        <p:xfrm>
          <a:off x="1169784" y="1400736"/>
          <a:ext cx="9852431" cy="5151971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454753">
                  <a:extLst>
                    <a:ext uri="{9D8B030D-6E8A-4147-A177-3AD203B41FA5}">
                      <a16:colId xmlns:a16="http://schemas.microsoft.com/office/drawing/2014/main" val="3134615319"/>
                    </a:ext>
                  </a:extLst>
                </a:gridCol>
                <a:gridCol w="2960855">
                  <a:extLst>
                    <a:ext uri="{9D8B030D-6E8A-4147-A177-3AD203B41FA5}">
                      <a16:colId xmlns:a16="http://schemas.microsoft.com/office/drawing/2014/main" val="2263816414"/>
                    </a:ext>
                  </a:extLst>
                </a:gridCol>
                <a:gridCol w="2825436">
                  <a:extLst>
                    <a:ext uri="{9D8B030D-6E8A-4147-A177-3AD203B41FA5}">
                      <a16:colId xmlns:a16="http://schemas.microsoft.com/office/drawing/2014/main" val="1859124933"/>
                    </a:ext>
                  </a:extLst>
                </a:gridCol>
                <a:gridCol w="2611387">
                  <a:extLst>
                    <a:ext uri="{9D8B030D-6E8A-4147-A177-3AD203B41FA5}">
                      <a16:colId xmlns:a16="http://schemas.microsoft.com/office/drawing/2014/main" val="895256566"/>
                    </a:ext>
                  </a:extLst>
                </a:gridCol>
              </a:tblGrid>
              <a:tr h="399147"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調整對象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功能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調整函式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11493"/>
                  </a:ext>
                </a:extLst>
              </a:tr>
              <a:tr h="675117">
                <a:tc rowSpan="3"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背景</a:t>
                      </a:r>
                    </a:p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（</a:t>
                      </a:r>
                      <a:r>
                        <a:rPr lang="en-US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panel</a:t>
                      </a: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panel.background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調整整體背景樣式</a:t>
                      </a:r>
                    </a:p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（含邊框與格線）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element_rect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element_blank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3426709"/>
                  </a:ext>
                </a:extLst>
              </a:tr>
              <a:tr h="32405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panel.border=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調整邊框樣式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967587"/>
                  </a:ext>
                </a:extLst>
              </a:tr>
              <a:tr h="67511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panel.grid.major=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調整格線樣式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element_line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element_blank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4106354"/>
                  </a:ext>
                </a:extLst>
              </a:tr>
              <a:tr h="1026178">
                <a:tc rowSpan="3"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座標軸</a:t>
                      </a:r>
                    </a:p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（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axis.text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axis.text.x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axis.text.y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調整座標文字樣式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element_text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element_blank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0729618"/>
                  </a:ext>
                </a:extLst>
              </a:tr>
              <a:tr h="102617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axis.title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axis.title.x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axis.title.y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調整座標軸軸線樣式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0606166"/>
                  </a:ext>
                </a:extLst>
              </a:tr>
              <a:tr h="102617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axis.ticks=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axis.ticks.x=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axis.ticks.y=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調整座標軸標記樣式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element_line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element_blank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0810184"/>
                  </a:ext>
                </a:extLst>
              </a:tr>
            </a:tbl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6564CA07-D5E1-FBE4-0D96-331E7D0FC392}"/>
              </a:ext>
            </a:extLst>
          </p:cNvPr>
          <p:cNvSpPr txBox="1"/>
          <p:nvPr/>
        </p:nvSpPr>
        <p:spPr>
          <a:xfrm>
            <a:off x="8705401" y="136526"/>
            <a:ext cx="333931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6070" latinLnBrk="1">
              <a:spcAft>
                <a:spcPts val="600"/>
              </a:spcAft>
            </a:pPr>
            <a:r>
              <a:rPr lang="en-US" altLang="zh-TW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ggplot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()+</a:t>
            </a:r>
          </a:p>
          <a:p>
            <a:pPr indent="306070" latinLnBrk="1">
              <a:spcAft>
                <a:spcPts val="600"/>
              </a:spcAft>
            </a:pP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zh-TW" altLang="en-US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)+</a:t>
            </a:r>
          </a:p>
          <a:p>
            <a:pPr indent="306070" latinLnBrk="1">
              <a:spcAft>
                <a:spcPts val="600"/>
              </a:spcAft>
            </a:pP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theme(</a:t>
            </a:r>
            <a:r>
              <a:rPr lang="zh-TW" altLang="en-US" kern="100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參數</a:t>
            </a:r>
            <a:r>
              <a:rPr lang="en-US" altLang="zh-TW" kern="100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kern="100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調整函式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39301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07864EC-7AAF-E222-DEED-F528A1410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023CE52-7BF5-6A07-A638-3F5B39B5F705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179E4A9-8FA0-9AE1-1656-B1CECF859745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F5829CF-C2E8-7CE5-48B0-42A5CA8D4E1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600" b="1" dirty="0">
                <a:solidFill>
                  <a:srgbClr val="5B5B5B"/>
                </a:solidFill>
              </a:rPr>
              <a:t>提到地理資訊系統，還會聯想到甚麼？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08B25EC-2153-7B4F-2B8B-E6A077702F1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300" b="1">
                <a:solidFill>
                  <a:srgbClr val="5B5B5B"/>
                </a:solidFill>
              </a:rPr>
              <a:t>ⓘ</a:t>
            </a:r>
            <a:r>
              <a:rPr lang="en-US" altLang="zh-TW" sz="1400">
                <a:solidFill>
                  <a:srgbClr val="5B5B5B"/>
                </a:solidFill>
              </a:rPr>
              <a:t> Start presenting to display the poll results on this slide.</a:t>
            </a:r>
            <a:endParaRPr lang="zh-TW" altLang="en-US" sz="1400">
              <a:solidFill>
                <a:srgbClr val="5B5B5B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553685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2BFD19D-95A7-0B3E-285D-B0344A7F26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768386"/>
              </p:ext>
            </p:extLst>
          </p:nvPr>
        </p:nvGraphicFramePr>
        <p:xfrm>
          <a:off x="1225682" y="1400734"/>
          <a:ext cx="9740631" cy="509150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917650">
                  <a:extLst>
                    <a:ext uri="{9D8B030D-6E8A-4147-A177-3AD203B41FA5}">
                      <a16:colId xmlns:a16="http://schemas.microsoft.com/office/drawing/2014/main" val="3134615319"/>
                    </a:ext>
                  </a:extLst>
                </a:gridCol>
                <a:gridCol w="2925774">
                  <a:extLst>
                    <a:ext uri="{9D8B030D-6E8A-4147-A177-3AD203B41FA5}">
                      <a16:colId xmlns:a16="http://schemas.microsoft.com/office/drawing/2014/main" val="2263816414"/>
                    </a:ext>
                  </a:extLst>
                </a:gridCol>
                <a:gridCol w="2293782">
                  <a:extLst>
                    <a:ext uri="{9D8B030D-6E8A-4147-A177-3AD203B41FA5}">
                      <a16:colId xmlns:a16="http://schemas.microsoft.com/office/drawing/2014/main" val="1859124933"/>
                    </a:ext>
                  </a:extLst>
                </a:gridCol>
                <a:gridCol w="2603425">
                  <a:extLst>
                    <a:ext uri="{9D8B030D-6E8A-4147-A177-3AD203B41FA5}">
                      <a16:colId xmlns:a16="http://schemas.microsoft.com/office/drawing/2014/main" val="895256566"/>
                    </a:ext>
                  </a:extLst>
                </a:gridCol>
              </a:tblGrid>
              <a:tr h="410054"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調整對象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功能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調整函式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11493"/>
                  </a:ext>
                </a:extLst>
              </a:tr>
              <a:tr h="410054">
                <a:tc rowSpan="6"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圖例</a:t>
                      </a:r>
                    </a:p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（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legend.background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調整圖例背景樣式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element_rect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element_blank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5417213"/>
                  </a:ext>
                </a:extLst>
              </a:tr>
              <a:tr h="44422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legend.key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調整圖例標記樣式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012610"/>
                  </a:ext>
                </a:extLst>
              </a:tr>
              <a:tr h="41005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legend.text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調整圖例內文樣式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element_text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element_blank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7734870"/>
                  </a:ext>
                </a:extLst>
              </a:tr>
              <a:tr h="44422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legend.title=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調整圖例標題樣式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596090"/>
                  </a:ext>
                </a:extLst>
              </a:tr>
              <a:tr h="41005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legend.position=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調整圖例位置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c(x=, y=)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3314185"/>
                  </a:ext>
                </a:extLst>
              </a:tr>
              <a:tr h="129850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legend.spacing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legend.spacing.x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legend.spacing.y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調整圖例間距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unit(</a:t>
                      </a:r>
                      <a:r>
                        <a:rPr lang="zh-TW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數值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, </a:t>
                      </a:r>
                      <a:r>
                        <a:rPr lang="zh-TW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單位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0057095"/>
                  </a:ext>
                </a:extLst>
              </a:tr>
              <a:tr h="854280">
                <a:tc rowSpan="2"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標題</a:t>
                      </a:r>
                    </a:p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</a:t>
                      </a:r>
                      <a:r>
                        <a:rPr lang="en-US" sz="20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plot.title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plot.title=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調整標題文字樣式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element_text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element_blank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025091"/>
                  </a:ext>
                </a:extLst>
              </a:tr>
              <a:tr h="41005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plot.title.position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調整標題位置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c(x=, y=)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37512" marR="37512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44253"/>
                  </a:ext>
                </a:extLst>
              </a:tr>
            </a:tbl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80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EACE571-A88C-3D81-8823-3C06A5B75828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地圖樣式設定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572606-E781-3268-41AB-C1E2525E5F35}"/>
              </a:ext>
            </a:extLst>
          </p:cNvPr>
          <p:cNvSpPr txBox="1"/>
          <p:nvPr/>
        </p:nvSpPr>
        <p:spPr>
          <a:xfrm>
            <a:off x="3374836" y="858017"/>
            <a:ext cx="54423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TW"/>
            </a:defPPr>
            <a:lvl1pPr>
              <a:defRPr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zh-TW" altLang="en-US" sz="2400" dirty="0"/>
              <a:t>地圖樣式設定主要參數 </a:t>
            </a:r>
            <a:r>
              <a:rPr lang="en-US" altLang="zh-TW" sz="2400" dirty="0"/>
              <a:t>- 2</a:t>
            </a:r>
            <a:r>
              <a:rPr lang="zh-TW" altLang="en-US" sz="2400" dirty="0"/>
              <a:t> 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15D8BC1-51F8-CDF8-0E10-514225C73EB5}"/>
              </a:ext>
            </a:extLst>
          </p:cNvPr>
          <p:cNvSpPr txBox="1"/>
          <p:nvPr/>
        </p:nvSpPr>
        <p:spPr>
          <a:xfrm>
            <a:off x="8705401" y="136526"/>
            <a:ext cx="333931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6070" latinLnBrk="1">
              <a:spcAft>
                <a:spcPts val="600"/>
              </a:spcAft>
            </a:pPr>
            <a:r>
              <a:rPr lang="en-US" altLang="zh-TW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ggplot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()+</a:t>
            </a:r>
          </a:p>
          <a:p>
            <a:pPr indent="306070" latinLnBrk="1">
              <a:spcAft>
                <a:spcPts val="600"/>
              </a:spcAft>
            </a:pP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zh-TW" altLang="en-US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)+</a:t>
            </a:r>
          </a:p>
          <a:p>
            <a:pPr indent="306070" latinLnBrk="1">
              <a:spcAft>
                <a:spcPts val="600"/>
              </a:spcAft>
            </a:pP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theme(</a:t>
            </a:r>
            <a:r>
              <a:rPr lang="zh-TW" altLang="en-US" kern="100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參數</a:t>
            </a:r>
            <a:r>
              <a:rPr lang="en-US" altLang="zh-TW" kern="100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kern="100" dirty="0"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調整函式</a:t>
            </a:r>
            <a:r>
              <a:rPr lang="en-US" altLang="zh-TW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0277896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81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739DF40-7E19-3143-B4D6-18165F175C5C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地圖樣式設定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4621AD6-977F-A949-6E4D-ED747E3EF915}"/>
              </a:ext>
            </a:extLst>
          </p:cNvPr>
          <p:cNvSpPr txBox="1"/>
          <p:nvPr/>
        </p:nvSpPr>
        <p:spPr>
          <a:xfrm>
            <a:off x="4145057" y="613070"/>
            <a:ext cx="39018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TW"/>
            </a:defPPr>
            <a:lvl1pPr>
              <a:defRPr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zh-TW" altLang="en-US" sz="2400" dirty="0"/>
              <a:t>調整函式內設定參數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05C3ABA-884A-C04C-D2B9-11D7BF5850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201464"/>
              </p:ext>
            </p:extLst>
          </p:nvPr>
        </p:nvGraphicFramePr>
        <p:xfrm>
          <a:off x="1286281" y="1164363"/>
          <a:ext cx="9619437" cy="5480271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2434443">
                  <a:extLst>
                    <a:ext uri="{9D8B030D-6E8A-4147-A177-3AD203B41FA5}">
                      <a16:colId xmlns:a16="http://schemas.microsoft.com/office/drawing/2014/main" val="3258537210"/>
                    </a:ext>
                  </a:extLst>
                </a:gridCol>
                <a:gridCol w="2220367">
                  <a:extLst>
                    <a:ext uri="{9D8B030D-6E8A-4147-A177-3AD203B41FA5}">
                      <a16:colId xmlns:a16="http://schemas.microsoft.com/office/drawing/2014/main" val="2291147849"/>
                    </a:ext>
                  </a:extLst>
                </a:gridCol>
                <a:gridCol w="2744260">
                  <a:extLst>
                    <a:ext uri="{9D8B030D-6E8A-4147-A177-3AD203B41FA5}">
                      <a16:colId xmlns:a16="http://schemas.microsoft.com/office/drawing/2014/main" val="1844299904"/>
                    </a:ext>
                  </a:extLst>
                </a:gridCol>
                <a:gridCol w="2220367">
                  <a:extLst>
                    <a:ext uri="{9D8B030D-6E8A-4147-A177-3AD203B41FA5}">
                      <a16:colId xmlns:a16="http://schemas.microsoft.com/office/drawing/2014/main" val="2777842406"/>
                    </a:ext>
                  </a:extLst>
                </a:gridCol>
              </a:tblGrid>
              <a:tr h="40076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調整函式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參數設定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物件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功能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4678506"/>
                  </a:ext>
                </a:extLst>
              </a:tr>
              <a:tr h="317469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element_blank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（無）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消除地圖上所有背景與框線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7259257"/>
                  </a:ext>
                </a:extLst>
              </a:tr>
              <a:tr h="317469">
                <a:tc rowSpan="4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element_rect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fill=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地圖背景（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panel.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圖例（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背景顏色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7276374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color=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框線顏色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0100225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size=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框線粗細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4178445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linetype=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框線樣式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8175039"/>
                  </a:ext>
                </a:extLst>
              </a:tr>
              <a:tr h="317469">
                <a:tc rowSpan="8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element_text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color=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8"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座標（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圖例（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legend.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標題（</a:t>
                      </a: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plot.title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.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文字顏色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2596208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size=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文字大小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7840596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angle=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文字角度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2619034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hjust=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文字水平位置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4831672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vjust=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文字垂直位置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851680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face=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文字字型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488573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family=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文字字體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319448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margin=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文字間距大小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9026947"/>
                  </a:ext>
                </a:extLst>
              </a:tr>
              <a:tr h="317469">
                <a:tc rowSpan="3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element_line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color=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地圖格線（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panel.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座標（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axis.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線段顏色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647571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size=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線段粗細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6224004"/>
                  </a:ext>
                </a:extLst>
              </a:tr>
              <a:tr h="317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linetype=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線段樣式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81182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023176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A2984235-BFCA-0308-756E-220822A966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58" r="30887"/>
          <a:stretch/>
        </p:blipFill>
        <p:spPr>
          <a:xfrm>
            <a:off x="8046276" y="827243"/>
            <a:ext cx="4145724" cy="5685973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82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5AA17D6-D7BC-FA42-A506-7FC4A091B057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地圖樣式設定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1CE0DB59-49A0-89D3-DE9E-18191151D9EC}"/>
              </a:ext>
            </a:extLst>
          </p:cNvPr>
          <p:cNvSpPr txBox="1"/>
          <p:nvPr/>
        </p:nvSpPr>
        <p:spPr>
          <a:xfrm>
            <a:off x="0" y="1893657"/>
            <a:ext cx="6886938" cy="388824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nz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(fill=Island))+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theme(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axis.text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element_blank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(),       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axis.ticks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element_blank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(),            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axis.title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element_blank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(),            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legend.text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element_text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(size=12),     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legend.title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element_text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(size=15),    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legend.position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=c(0.87, 0.15),         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panel.background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element_blank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680C0468-6AB2-1052-1449-71DB098D181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6FD6C316-AD24-D5B7-3E60-63A0F71965C7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212080" y="2955569"/>
            <a:ext cx="198924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67D32F76-62BF-C4FA-943E-606BC4D4176D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5359400" y="3393624"/>
            <a:ext cx="184192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B50BEDDC-D43C-DD2A-DA1A-FB5FBC1704B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359400" y="3840779"/>
            <a:ext cx="184192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9CE4AB5-F773-EDE8-89FC-FE12D673A5DC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339840" y="4260795"/>
            <a:ext cx="86148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E76C485B-707C-C976-4047-FE24377400F1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412375" y="4684342"/>
            <a:ext cx="78894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C094EE82-6A16-D894-8F9E-11AB98B3C224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5740400" y="5146007"/>
            <a:ext cx="146092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C0FEA4BE-22AA-5701-6EB6-B5E855826E4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97600" y="5545337"/>
            <a:ext cx="100372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EFBC993-63E4-1288-7E5D-7479131111A4}"/>
              </a:ext>
            </a:extLst>
          </p:cNvPr>
          <p:cNvSpPr txBox="1"/>
          <p:nvPr/>
        </p:nvSpPr>
        <p:spPr>
          <a:xfrm>
            <a:off x="7201324" y="2770903"/>
            <a:ext cx="164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刪除座標軸</a:t>
            </a:r>
            <a:endParaRPr lang="en-US" altLang="zh-TW" sz="18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4036C99-B1D3-09C1-9D5A-C06C464A2FCE}"/>
              </a:ext>
            </a:extLst>
          </p:cNvPr>
          <p:cNvSpPr txBox="1"/>
          <p:nvPr/>
        </p:nvSpPr>
        <p:spPr>
          <a:xfrm>
            <a:off x="7201324" y="3208958"/>
            <a:ext cx="1973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刪除座標軸刻度</a:t>
            </a:r>
            <a:endParaRPr lang="en-US" altLang="zh-TW" sz="18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94392F9-8CC3-92E9-952E-E47C99F91349}"/>
              </a:ext>
            </a:extLst>
          </p:cNvPr>
          <p:cNvSpPr txBox="1"/>
          <p:nvPr/>
        </p:nvSpPr>
        <p:spPr>
          <a:xfrm>
            <a:off x="7201324" y="3656113"/>
            <a:ext cx="1973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刪除座標軸名稱</a:t>
            </a:r>
            <a:endParaRPr lang="en-US" altLang="zh-TW" sz="18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1FD2A43-2CCB-D3C8-2322-D70ADA8EB5B1}"/>
              </a:ext>
            </a:extLst>
          </p:cNvPr>
          <p:cNvSpPr txBox="1"/>
          <p:nvPr/>
        </p:nvSpPr>
        <p:spPr>
          <a:xfrm>
            <a:off x="7201324" y="4076129"/>
            <a:ext cx="1973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圖例內文</a:t>
            </a:r>
            <a:endParaRPr lang="en-US" altLang="zh-TW" sz="18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3157CCD-AF9D-445B-A653-6045CF693915}"/>
              </a:ext>
            </a:extLst>
          </p:cNvPr>
          <p:cNvSpPr txBox="1"/>
          <p:nvPr/>
        </p:nvSpPr>
        <p:spPr>
          <a:xfrm>
            <a:off x="7201324" y="4499676"/>
            <a:ext cx="1973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圖例標題</a:t>
            </a:r>
            <a:endParaRPr lang="en-US" altLang="zh-TW" sz="18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E88D27F-5D67-84AA-5B69-279D6983900D}"/>
              </a:ext>
            </a:extLst>
          </p:cNvPr>
          <p:cNvSpPr txBox="1"/>
          <p:nvPr/>
        </p:nvSpPr>
        <p:spPr>
          <a:xfrm>
            <a:off x="7201324" y="4961341"/>
            <a:ext cx="1973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圖例位置</a:t>
            </a:r>
            <a:endParaRPr lang="en-US" altLang="zh-TW" sz="18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D20DE8B3-396D-4006-4485-69E1C39B29BF}"/>
              </a:ext>
            </a:extLst>
          </p:cNvPr>
          <p:cNvSpPr txBox="1"/>
          <p:nvPr/>
        </p:nvSpPr>
        <p:spPr>
          <a:xfrm>
            <a:off x="7201324" y="5360671"/>
            <a:ext cx="1973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刪除背景</a:t>
            </a:r>
            <a:endParaRPr lang="en-US" altLang="zh-TW" sz="18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8787134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83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5EDAEC6-0655-9E59-64B8-4C651D8C1433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地圖樣式設定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4B003C4-51B3-CA8E-FD59-AE04412B5E65}"/>
              </a:ext>
            </a:extLst>
          </p:cNvPr>
          <p:cNvSpPr txBox="1"/>
          <p:nvPr/>
        </p:nvSpPr>
        <p:spPr>
          <a:xfrm>
            <a:off x="0" y="1053553"/>
            <a:ext cx="9097818" cy="5637441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(fill=REGION))+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ggtitle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</a:t>
            </a:r>
            <a:r>
              <a:rPr lang="zh-TW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美國地圖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")+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theme(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panel.border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element_rect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(color="black", fill=NA),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panel.background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element_rect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(fill="#A3B3C1"),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panel.grid.major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element_line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(color="#808080",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linetype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=2),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axis.text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element_text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(size=15),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axis.ticks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element_line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(size=3),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legend.background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element_rect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(fill=alpha("#778899", 0.4)),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legend.key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element_rect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(fill=NA, color=NA),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legend.text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element_text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(size=15),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legend.title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element_text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(size=15,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hjust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=0.5),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legend.position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=c(0.91, 0.2),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plot.title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element_text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(size=25,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hjust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=0.5))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4938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84</a:t>
            </a:fld>
            <a:endParaRPr lang="zh-TW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C2F0286-9CBE-E8BF-8157-C577595864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"/>
          <a:stretch/>
        </p:blipFill>
        <p:spPr bwMode="auto">
          <a:xfrm>
            <a:off x="648969" y="756443"/>
            <a:ext cx="11157787" cy="580691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AD8E9D6E-5D1F-8328-80FB-1A76ECAAD806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地圖樣式設定</a:t>
            </a:r>
          </a:p>
        </p:txBody>
      </p:sp>
    </p:spTree>
    <p:extLst>
      <p:ext uri="{BB962C8B-B14F-4D97-AF65-F5344CB8AC3E}">
        <p14:creationId xmlns:p14="http://schemas.microsoft.com/office/powerpoint/2010/main" val="243711921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>
            <a:extLst>
              <a:ext uri="{FF2B5EF4-FFF2-40B4-BE49-F238E27FC236}">
                <a16:creationId xmlns:a16="http://schemas.microsoft.com/office/drawing/2014/main" id="{C41F398A-6B5A-C588-EC48-91B242CE4A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44" y="4617788"/>
            <a:ext cx="3970244" cy="2167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EE5E943-F1E7-2E22-42E4-333EB802F9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838" y="4617788"/>
            <a:ext cx="3969118" cy="2168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3FB1745A-55EA-2936-6540-DCB5AB5E1B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455" b="28740"/>
          <a:stretch/>
        </p:blipFill>
        <p:spPr bwMode="auto">
          <a:xfrm>
            <a:off x="8069606" y="4617788"/>
            <a:ext cx="4125013" cy="21678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85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0418003-2B0D-C2CB-6BF6-4C3DDCA1724D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地圖主題設定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5CC1C6B-B180-925C-B3D5-373E903CBE42}"/>
              </a:ext>
            </a:extLst>
          </p:cNvPr>
          <p:cNvSpPr txBox="1"/>
          <p:nvPr/>
        </p:nvSpPr>
        <p:spPr>
          <a:xfrm>
            <a:off x="3374836" y="858017"/>
            <a:ext cx="54423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TW"/>
            </a:defPPr>
            <a:lvl1pPr>
              <a:defRPr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zh-TW" altLang="en-US" sz="2400" dirty="0"/>
              <a:t>地圖主題 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3EEE142-AB48-728E-55A0-14782E0D847D}"/>
              </a:ext>
            </a:extLst>
          </p:cNvPr>
          <p:cNvSpPr txBox="1"/>
          <p:nvPr/>
        </p:nvSpPr>
        <p:spPr>
          <a:xfrm>
            <a:off x="8334530" y="136526"/>
            <a:ext cx="38574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6070" latinLnBrk="1">
              <a:spcAft>
                <a:spcPts val="600"/>
              </a:spcAft>
            </a:pP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</a:p>
          <a:p>
            <a:pPr indent="306070" latinLnBrk="1">
              <a:spcAft>
                <a:spcPts val="6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18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us_states</a:t>
            </a: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)+</a:t>
            </a:r>
          </a:p>
          <a:p>
            <a:pPr indent="306070" latinLnBrk="1">
              <a:spcAft>
                <a:spcPts val="600"/>
              </a:spcAft>
            </a:pPr>
            <a:r>
              <a:rPr lang="en-US" altLang="zh-TW" sz="18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theme_*()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E9D3BE5-8139-1F82-0406-557FB710DB0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44" y="1879769"/>
            <a:ext cx="3969476" cy="2167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C935CF4-4855-3CB6-25E0-D9BFB261E0B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838" y="1879769"/>
            <a:ext cx="3969118" cy="2167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EF145EF9-C486-6EC2-BFB5-7FF63664546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7940" y="1876422"/>
            <a:ext cx="3969116" cy="216789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E0BD40A6-A037-3A77-C783-B936037FEC01}"/>
              </a:ext>
            </a:extLst>
          </p:cNvPr>
          <p:cNvSpPr txBox="1"/>
          <p:nvPr/>
        </p:nvSpPr>
        <p:spPr>
          <a:xfrm>
            <a:off x="859052" y="1490975"/>
            <a:ext cx="24612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 err="1">
                <a:latin typeface="Consolas" panose="020B0609020204030204" pitchFamily="49" charset="0"/>
              </a:rPr>
              <a:t>theme_gray</a:t>
            </a:r>
            <a:r>
              <a:rPr lang="en-US" altLang="zh-TW" sz="2000" b="1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C6E6FD26-8564-6ED3-8A6D-17D959FE7D21}"/>
              </a:ext>
            </a:extLst>
          </p:cNvPr>
          <p:cNvSpPr txBox="1"/>
          <p:nvPr/>
        </p:nvSpPr>
        <p:spPr>
          <a:xfrm>
            <a:off x="4973852" y="1490975"/>
            <a:ext cx="24612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 err="1">
                <a:latin typeface="Consolas" panose="020B0609020204030204" pitchFamily="49" charset="0"/>
              </a:rPr>
              <a:t>theme_dark</a:t>
            </a:r>
            <a:r>
              <a:rPr lang="en-US" altLang="zh-TW" sz="2000" b="1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DBEECD68-4010-4F2C-E828-064C30D60410}"/>
              </a:ext>
            </a:extLst>
          </p:cNvPr>
          <p:cNvSpPr txBox="1"/>
          <p:nvPr/>
        </p:nvSpPr>
        <p:spPr>
          <a:xfrm>
            <a:off x="8942970" y="1490975"/>
            <a:ext cx="24612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 err="1">
                <a:latin typeface="Consolas" panose="020B0609020204030204" pitchFamily="49" charset="0"/>
              </a:rPr>
              <a:t>theme_light</a:t>
            </a:r>
            <a:r>
              <a:rPr lang="en-US" altLang="zh-TW" sz="2000" b="1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3CB1EBF4-BE24-824F-3524-B61AF6D4CD50}"/>
              </a:ext>
            </a:extLst>
          </p:cNvPr>
          <p:cNvSpPr txBox="1"/>
          <p:nvPr/>
        </p:nvSpPr>
        <p:spPr>
          <a:xfrm>
            <a:off x="859052" y="4252485"/>
            <a:ext cx="24612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 err="1">
                <a:latin typeface="Consolas" panose="020B0609020204030204" pitchFamily="49" charset="0"/>
              </a:rPr>
              <a:t>theme_linedraw</a:t>
            </a:r>
            <a:r>
              <a:rPr lang="en-US" altLang="zh-TW" sz="2000" b="1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0492C1C0-132F-3D21-0559-E32BD6D7E6F2}"/>
              </a:ext>
            </a:extLst>
          </p:cNvPr>
          <p:cNvSpPr txBox="1"/>
          <p:nvPr/>
        </p:nvSpPr>
        <p:spPr>
          <a:xfrm>
            <a:off x="4973852" y="4252485"/>
            <a:ext cx="24612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 err="1">
                <a:latin typeface="Consolas" panose="020B0609020204030204" pitchFamily="49" charset="0"/>
              </a:rPr>
              <a:t>theme_minimal</a:t>
            </a:r>
            <a:r>
              <a:rPr lang="en-US" altLang="zh-TW" sz="2000" b="1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90064918-F78F-8AFD-5DC2-7152D02776C2}"/>
              </a:ext>
            </a:extLst>
          </p:cNvPr>
          <p:cNvSpPr txBox="1"/>
          <p:nvPr/>
        </p:nvSpPr>
        <p:spPr>
          <a:xfrm>
            <a:off x="8942970" y="4252485"/>
            <a:ext cx="24612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 err="1">
                <a:latin typeface="Consolas" panose="020B0609020204030204" pitchFamily="49" charset="0"/>
              </a:rPr>
              <a:t>theme_void</a:t>
            </a:r>
            <a:r>
              <a:rPr lang="en-US" altLang="zh-TW" sz="2000" b="1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11710733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06229FE-EB50-4EA1-C4A7-8393B18027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58" r="30887"/>
          <a:stretch/>
        </p:blipFill>
        <p:spPr>
          <a:xfrm>
            <a:off x="8046276" y="827243"/>
            <a:ext cx="4145724" cy="5685973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86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EDC7B34-C68F-84E6-119B-E29625851D6F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地圖主題設定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1E7985C-1C12-F941-194C-44F88B395E00}"/>
              </a:ext>
            </a:extLst>
          </p:cNvPr>
          <p:cNvSpPr txBox="1"/>
          <p:nvPr/>
        </p:nvSpPr>
        <p:spPr>
          <a:xfrm>
            <a:off x="0" y="2558675"/>
            <a:ext cx="6886938" cy="258019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ggplot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geom_sf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(data=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nz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aes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(fill=Island))+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theme_void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()+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theme(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legend.text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element_text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(size=12),     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legend.title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element_text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(size=15),    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</a:t>
            </a:r>
            <a:r>
              <a:rPr lang="en-US" altLang="zh-TW" sz="20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legend.position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=c(0.87, 0.15))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2D094E99-D322-61FE-3197-CEA52BA48EC1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2590800" y="3623826"/>
            <a:ext cx="405893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9E214DF8-59BF-5540-CC80-A1D3534F402E}"/>
              </a:ext>
            </a:extLst>
          </p:cNvPr>
          <p:cNvSpPr txBox="1"/>
          <p:nvPr/>
        </p:nvSpPr>
        <p:spPr>
          <a:xfrm>
            <a:off x="6649736" y="3439160"/>
            <a:ext cx="2920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刪除座標軸</a:t>
            </a:r>
            <a:r>
              <a:rPr lang="zh-TW" altLang="en-US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、</a:t>
            </a:r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圖例與背景</a:t>
            </a:r>
            <a:endParaRPr lang="en-US" altLang="zh-TW" sz="1800" dirty="0"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CE26BB7-06C2-F74C-7F17-4AD6ACD72879}"/>
              </a:ext>
            </a:extLst>
          </p:cNvPr>
          <p:cNvSpPr txBox="1"/>
          <p:nvPr/>
        </p:nvSpPr>
        <p:spPr>
          <a:xfrm>
            <a:off x="99060" y="3387107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Consolas" panose="020B0609020204030204" pitchFamily="49" charset="0"/>
                <a:ea typeface="微軟正黑體" panose="020B0604030504040204" pitchFamily="34" charset="-120"/>
              </a:rPr>
              <a:t>①</a:t>
            </a:r>
            <a:endParaRPr lang="zh-TW" altLang="en-US" sz="2400" b="1" dirty="0">
              <a:latin typeface="Consolas" panose="020B0609020204030204" pitchFamily="49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7C6AB5A-52A0-8027-BDD2-7D3EB275ED1A}"/>
              </a:ext>
            </a:extLst>
          </p:cNvPr>
          <p:cNvSpPr txBox="1"/>
          <p:nvPr/>
        </p:nvSpPr>
        <p:spPr>
          <a:xfrm>
            <a:off x="99059" y="380469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Consolas" panose="020B0609020204030204" pitchFamily="49" charset="0"/>
                <a:ea typeface="微軟正黑體" panose="020B0604030504040204" pitchFamily="34" charset="-120"/>
              </a:rPr>
              <a:t>②</a:t>
            </a:r>
            <a:endParaRPr lang="zh-TW" altLang="en-US" sz="2400" b="1" dirty="0">
              <a:latin typeface="Consolas" panose="020B0609020204030204" pitchFamily="49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EE467DD-0B87-1EC8-7B60-EE32D6FC92F8}"/>
              </a:ext>
            </a:extLst>
          </p:cNvPr>
          <p:cNvSpPr txBox="1"/>
          <p:nvPr/>
        </p:nvSpPr>
        <p:spPr>
          <a:xfrm>
            <a:off x="591502" y="5249869"/>
            <a:ext cx="40385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* </a:t>
            </a:r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先設定「地圖主題」</a:t>
            </a:r>
            <a:r>
              <a:rPr lang="zh-TW" altLang="en-US" sz="1800" b="1" dirty="0">
                <a:latin typeface="Consolas" panose="020B0609020204030204" pitchFamily="49" charset="0"/>
                <a:ea typeface="微軟正黑體" panose="020B0604030504040204" pitchFamily="34" charset="-120"/>
              </a:rPr>
              <a:t>①</a:t>
            </a:r>
            <a:endParaRPr lang="zh-TW" altLang="en-US" sz="1800" b="1" dirty="0">
              <a:latin typeface="Consolas" panose="020B0609020204030204" pitchFamily="49" charset="0"/>
            </a:endParaRPr>
          </a:p>
          <a:p>
            <a:r>
              <a:rPr lang="zh-TW" altLang="en-US" sz="1800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   再設定「地圖樣式」</a:t>
            </a:r>
            <a:r>
              <a:rPr lang="zh-TW" altLang="en-US" sz="1800" b="1" dirty="0">
                <a:latin typeface="Consolas" panose="020B0609020204030204" pitchFamily="49" charset="0"/>
                <a:ea typeface="微軟正黑體" panose="020B0604030504040204" pitchFamily="34" charset="-120"/>
              </a:rPr>
              <a:t>②</a:t>
            </a:r>
            <a:endParaRPr lang="zh-TW" altLang="en-US" sz="18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55633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87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9A5A778-A54B-A439-3AEB-0551FA5A3B41}"/>
              </a:ext>
            </a:extLst>
          </p:cNvPr>
          <p:cNvSpPr txBox="1"/>
          <p:nvPr/>
        </p:nvSpPr>
        <p:spPr>
          <a:xfrm>
            <a:off x="0" y="305294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作業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EAF5271-052F-E8EF-B5BB-A759CBDF4B6A}"/>
              </a:ext>
            </a:extLst>
          </p:cNvPr>
          <p:cNvSpPr txBox="1"/>
          <p:nvPr/>
        </p:nvSpPr>
        <p:spPr>
          <a:xfrm>
            <a:off x="2359014" y="2156857"/>
            <a:ext cx="8078076" cy="127214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install.packages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devtools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devtools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::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install_github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ChiaJung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-Yeh/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TWspdata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library(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TWspdata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6AE2CE7-ADF7-415C-C7F0-B08F50A84F6F}"/>
              </a:ext>
            </a:extLst>
          </p:cNvPr>
          <p:cNvSpPr txBox="1"/>
          <p:nvPr/>
        </p:nvSpPr>
        <p:spPr>
          <a:xfrm>
            <a:off x="4716327" y="1328326"/>
            <a:ext cx="2759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下載套件資料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794E5BC-C392-AC0E-00DC-466C16C960A1}"/>
              </a:ext>
            </a:extLst>
          </p:cNvPr>
          <p:cNvSpPr txBox="1"/>
          <p:nvPr/>
        </p:nvSpPr>
        <p:spPr>
          <a:xfrm>
            <a:off x="827605" y="4311330"/>
            <a:ext cx="105367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或 自以下連結下載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>
              <a:spcAft>
                <a:spcPts val="1200"/>
              </a:spcAft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2"/>
              </a:rPr>
              <a:t>https://github.com/ChiaJung-Yeh/Spatial-Analysis/raw/master/data.zip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5779000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20FBF78F-6FE5-2166-949E-333B23D52B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366"/>
          <a:stretch/>
        </p:blipFill>
        <p:spPr>
          <a:xfrm>
            <a:off x="6347012" y="495224"/>
            <a:ext cx="5764306" cy="6107245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161BC9-2B20-AE24-338D-B87AB59F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88</a:t>
            </a:fld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C13EBDF-40F5-02A5-843B-68B52C5B94BF}"/>
              </a:ext>
            </a:extLst>
          </p:cNvPr>
          <p:cNvSpPr txBox="1"/>
          <p:nvPr/>
        </p:nvSpPr>
        <p:spPr>
          <a:xfrm>
            <a:off x="0" y="305294"/>
            <a:ext cx="152638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作業一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472988A-D594-0988-0D52-34C3212E8312}"/>
              </a:ext>
            </a:extLst>
          </p:cNvPr>
          <p:cNvSpPr txBox="1"/>
          <p:nvPr/>
        </p:nvSpPr>
        <p:spPr>
          <a:xfrm>
            <a:off x="1843817" y="351460"/>
            <a:ext cx="4252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臺北市村里人口數面量圖</a:t>
            </a:r>
            <a:endParaRPr lang="en-US" altLang="zh-TW" sz="2800" b="1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5082789-DB06-A6E4-70D4-F87B0CB5FC80}"/>
              </a:ext>
            </a:extLst>
          </p:cNvPr>
          <p:cNvSpPr txBox="1"/>
          <p:nvPr/>
        </p:nvSpPr>
        <p:spPr>
          <a:xfrm>
            <a:off x="763189" y="1619666"/>
            <a:ext cx="60320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taipei_village_map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（臺北市村里圖）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taiwan_town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      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（臺灣行政區圖）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52E9344-6925-78FC-4111-087DED5C0156}"/>
              </a:ext>
            </a:extLst>
          </p:cNvPr>
          <p:cNvSpPr txBox="1"/>
          <p:nvPr/>
        </p:nvSpPr>
        <p:spPr>
          <a:xfrm>
            <a:off x="763189" y="5059480"/>
            <a:ext cx="57003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漸層地圖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-&gt;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人口數愈多，顏色愈深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要出現各行政區的邊框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要出現圖例、行政區標記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8A130DA-C5C3-9FAB-4B9D-328336CD8CC0}"/>
              </a:ext>
            </a:extLst>
          </p:cNvPr>
          <p:cNvSpPr txBox="1"/>
          <p:nvPr/>
        </p:nvSpPr>
        <p:spPr>
          <a:xfrm>
            <a:off x="763190" y="1197896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使用資料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1F6FA2C-6B83-C36D-82DC-7FA468816F20}"/>
              </a:ext>
            </a:extLst>
          </p:cNvPr>
          <p:cNvSpPr txBox="1"/>
          <p:nvPr/>
        </p:nvSpPr>
        <p:spPr>
          <a:xfrm>
            <a:off x="763189" y="3013401"/>
            <a:ext cx="6311866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利用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PP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村里人口數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繪製數值型資料漸層地圖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擷取臺北市行政區圖，並繪製臺北市各行政區邊界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Hint: 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fill=NA</a:t>
            </a: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標記各行政區的名稱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0252A04-293F-FB00-F820-B7346B2D2CEE}"/>
              </a:ext>
            </a:extLst>
          </p:cNvPr>
          <p:cNvSpPr txBox="1"/>
          <p:nvPr/>
        </p:nvSpPr>
        <p:spPr>
          <a:xfrm>
            <a:off x="763190" y="2534799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操作步驟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6A7FA13-5AF1-0962-E123-9476F8613822}"/>
              </a:ext>
            </a:extLst>
          </p:cNvPr>
          <p:cNvSpPr txBox="1"/>
          <p:nvPr/>
        </p:nvSpPr>
        <p:spPr>
          <a:xfrm>
            <a:off x="763189" y="4612316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格式標準（評分原則）：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5DE2707-7EDA-33F4-F1DF-1DD6FBC29145}"/>
              </a:ext>
            </a:extLst>
          </p:cNvPr>
          <p:cNvSpPr txBox="1"/>
          <p:nvPr/>
        </p:nvSpPr>
        <p:spPr>
          <a:xfrm>
            <a:off x="763189" y="6075143"/>
            <a:ext cx="5231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只要達成以上三點即可，漸層顏色、圖例文字、標記文字樣式</a:t>
            </a:r>
            <a:r>
              <a:rPr lang="zh-TW" altLang="en-US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無須</a:t>
            </a:r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與右圖完全一致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39230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圖片 22">
            <a:extLst>
              <a:ext uri="{FF2B5EF4-FFF2-40B4-BE49-F238E27FC236}">
                <a16:creationId xmlns:a16="http://schemas.microsoft.com/office/drawing/2014/main" id="{0DC24348-F665-EA33-E35C-D6FA73C09C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" r="3087"/>
          <a:stretch/>
        </p:blipFill>
        <p:spPr>
          <a:xfrm>
            <a:off x="0" y="1119387"/>
            <a:ext cx="6619870" cy="5433319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CD346B1-6EE3-482A-87A1-9927656FD68D}"/>
              </a:ext>
            </a:extLst>
          </p:cNvPr>
          <p:cNvSpPr txBox="1"/>
          <p:nvPr/>
        </p:nvSpPr>
        <p:spPr>
          <a:xfrm>
            <a:off x="0" y="305294"/>
            <a:ext cx="152638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作業二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4168FE3-70FE-4A82-9D9F-4B4AA284EDE7}"/>
              </a:ext>
            </a:extLst>
          </p:cNvPr>
          <p:cNvSpPr txBox="1"/>
          <p:nvPr/>
        </p:nvSpPr>
        <p:spPr>
          <a:xfrm>
            <a:off x="6518531" y="1733160"/>
            <a:ext cx="5225235" cy="3031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篩選出苗栗行政區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分類苗栗縣路網圖中的公路代碼，並分為國道、省道、其他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Hint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1: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ref_en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欄位中：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lvl="3"/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	Provincial Highway (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省道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</a:p>
          <a:p>
            <a:pPr lvl="3"/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	Freeway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國道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Hint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2: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利用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case_when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()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分類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Hint 3: 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利用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grepl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()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探勘文字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以不同顏色標示各類型公路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加入指北針和比例尺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3F598E7-5BEB-473A-AC12-3C6AC7776CDC}"/>
              </a:ext>
            </a:extLst>
          </p:cNvPr>
          <p:cNvSpPr txBox="1"/>
          <p:nvPr/>
        </p:nvSpPr>
        <p:spPr>
          <a:xfrm>
            <a:off x="1843817" y="351460"/>
            <a:ext cx="3162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苗栗縣公路路網圖</a:t>
            </a:r>
            <a:endParaRPr lang="en-US" altLang="zh-TW" sz="2800" b="1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E53A06A-DCF9-4E08-9321-45626504C6F3}"/>
              </a:ext>
            </a:extLst>
          </p:cNvPr>
          <p:cNvSpPr txBox="1"/>
          <p:nvPr/>
        </p:nvSpPr>
        <p:spPr>
          <a:xfrm>
            <a:off x="6518532" y="5285755"/>
            <a:ext cx="49921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要有苗栗行政區圖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公路必須分類並著色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（省道、國道）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要出現圖例、指北針、比例尺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40EF839-2310-407B-B9CE-E875FAC24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9240" y="6356350"/>
            <a:ext cx="2743200" cy="365125"/>
          </a:xfrm>
        </p:spPr>
        <p:txBody>
          <a:bodyPr/>
          <a:lstStyle/>
          <a:p>
            <a:fld id="{EB22408D-3C0A-481E-BBF4-C415B3246966}" type="slidenum">
              <a:rPr lang="zh-TW" altLang="en-US" smtClean="0"/>
              <a:t>89</a:t>
            </a:fld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D59E891-E7B0-32AA-C3AD-0FEC8E17EA86}"/>
              </a:ext>
            </a:extLst>
          </p:cNvPr>
          <p:cNvSpPr txBox="1"/>
          <p:nvPr/>
        </p:nvSpPr>
        <p:spPr>
          <a:xfrm>
            <a:off x="6518531" y="548978"/>
            <a:ext cx="55210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Miaoli_Road_Network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（苗栗縣路網圖）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taiwan_town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                   （臺灣行政區圖）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37668FA-9C1D-234F-30B5-1DD133CEC024}"/>
              </a:ext>
            </a:extLst>
          </p:cNvPr>
          <p:cNvSpPr txBox="1"/>
          <p:nvPr/>
        </p:nvSpPr>
        <p:spPr>
          <a:xfrm>
            <a:off x="6518532" y="165474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使用資料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B08F668-37F3-B65E-9D37-79E7E4ED7694}"/>
              </a:ext>
            </a:extLst>
          </p:cNvPr>
          <p:cNvSpPr txBox="1"/>
          <p:nvPr/>
        </p:nvSpPr>
        <p:spPr>
          <a:xfrm>
            <a:off x="6518532" y="1350413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操作步驟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4FCB2104-DC97-0A10-2443-FEA12862970C}"/>
              </a:ext>
            </a:extLst>
          </p:cNvPr>
          <p:cNvSpPr txBox="1"/>
          <p:nvPr/>
        </p:nvSpPr>
        <p:spPr>
          <a:xfrm>
            <a:off x="6518532" y="4881079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格式標準（評分原則）：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118DF830-66FD-BEFC-2DFD-9C81B5428BE9}"/>
              </a:ext>
            </a:extLst>
          </p:cNvPr>
          <p:cNvSpPr txBox="1"/>
          <p:nvPr/>
        </p:nvSpPr>
        <p:spPr>
          <a:xfrm>
            <a:off x="6518531" y="6260318"/>
            <a:ext cx="4667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TW" altLang="en-US" sz="16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只要達成以上三點即可，線段顏色、圖例文字、指北針與比例尺樣式</a:t>
            </a:r>
            <a:r>
              <a:rPr lang="zh-TW" altLang="en-US" sz="1600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無須</a:t>
            </a:r>
            <a:r>
              <a:rPr lang="zh-TW" altLang="en-US" sz="16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與左圖完全一致</a:t>
            </a:r>
            <a:endParaRPr lang="en-US" altLang="zh-TW" sz="16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9544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FF6BBCF-8F5B-88F2-48D3-0AF603DE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9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0E6A92D-E4CD-DC59-171C-BA20B0220DF7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地理資訊系統簡介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3C4F875-BC38-D4C9-B7AA-ECBFF0C9B550}"/>
              </a:ext>
            </a:extLst>
          </p:cNvPr>
          <p:cNvSpPr txBox="1"/>
          <p:nvPr/>
        </p:nvSpPr>
        <p:spPr>
          <a:xfrm>
            <a:off x="936416" y="1134637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主要功能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D3AAFC6-E87B-B88E-4DD6-01CADEBBF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6189" y="1102955"/>
            <a:ext cx="1727115" cy="1727115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D8B104E0-605B-D7A9-7910-879E004319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99" t="7580" r="11260" b="4370"/>
          <a:stretch/>
        </p:blipFill>
        <p:spPr>
          <a:xfrm>
            <a:off x="5671176" y="765967"/>
            <a:ext cx="983701" cy="12673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721654C-C54D-8760-A4FD-3E89A5FCF4FA}"/>
              </a:ext>
            </a:extLst>
          </p:cNvPr>
          <p:cNvSpPr txBox="1"/>
          <p:nvPr/>
        </p:nvSpPr>
        <p:spPr>
          <a:xfrm>
            <a:off x="5847377" y="1042695"/>
            <a:ext cx="408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空間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15D8010B-19FF-2B65-D13C-8EDFE63649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99" t="7580" r="11260" b="4370"/>
          <a:stretch/>
        </p:blipFill>
        <p:spPr>
          <a:xfrm>
            <a:off x="5686341" y="2196372"/>
            <a:ext cx="983701" cy="1267396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F15E1ECF-9538-5DE4-EBD3-287771910312}"/>
              </a:ext>
            </a:extLst>
          </p:cNvPr>
          <p:cNvSpPr txBox="1"/>
          <p:nvPr/>
        </p:nvSpPr>
        <p:spPr>
          <a:xfrm>
            <a:off x="5862542" y="2473100"/>
            <a:ext cx="408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屬性</a:t>
            </a:r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8823FA72-F7D0-3C4A-94B9-451FF51F8B33}"/>
              </a:ext>
            </a:extLst>
          </p:cNvPr>
          <p:cNvSpPr/>
          <p:nvPr/>
        </p:nvSpPr>
        <p:spPr>
          <a:xfrm rot="20658946">
            <a:off x="5258183" y="1706645"/>
            <a:ext cx="410242" cy="357975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6F7A965E-B245-7780-F121-2593983765AB}"/>
              </a:ext>
            </a:extLst>
          </p:cNvPr>
          <p:cNvSpPr/>
          <p:nvPr/>
        </p:nvSpPr>
        <p:spPr>
          <a:xfrm rot="1487085">
            <a:off x="5258182" y="2127641"/>
            <a:ext cx="410242" cy="357975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9A01E131-9B17-67A9-6819-39741835B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6807" y="836866"/>
            <a:ext cx="2553084" cy="2553084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B397A0BB-C1B9-B6E1-75D7-BAC82D24CC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784" t="681"/>
          <a:stretch/>
        </p:blipFill>
        <p:spPr>
          <a:xfrm>
            <a:off x="7028579" y="3669014"/>
            <a:ext cx="4659189" cy="2239299"/>
          </a:xfrm>
          <a:prstGeom prst="rect">
            <a:avLst/>
          </a:prstGeom>
        </p:spPr>
      </p:pic>
      <p:sp>
        <p:nvSpPr>
          <p:cNvPr id="27" name="文字方塊 26">
            <a:extLst>
              <a:ext uri="{FF2B5EF4-FFF2-40B4-BE49-F238E27FC236}">
                <a16:creationId xmlns:a16="http://schemas.microsoft.com/office/drawing/2014/main" id="{AFF507C6-7368-1197-CF16-2992D2614240}"/>
              </a:ext>
            </a:extLst>
          </p:cNvPr>
          <p:cNvSpPr txBox="1"/>
          <p:nvPr/>
        </p:nvSpPr>
        <p:spPr>
          <a:xfrm>
            <a:off x="4371061" y="1181682"/>
            <a:ext cx="522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B6BA0F7F-33EA-F1C7-517B-5FF5D76B6BE5}"/>
              </a:ext>
            </a:extLst>
          </p:cNvPr>
          <p:cNvSpPr txBox="1"/>
          <p:nvPr/>
        </p:nvSpPr>
        <p:spPr>
          <a:xfrm>
            <a:off x="4869220" y="30529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儲存</a:t>
            </a: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1A451214-5C4D-85A6-A033-E2B4EEFC4A9F}"/>
              </a:ext>
            </a:extLst>
          </p:cNvPr>
          <p:cNvSpPr txBox="1"/>
          <p:nvPr/>
        </p:nvSpPr>
        <p:spPr>
          <a:xfrm>
            <a:off x="8777523" y="30529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查詢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8A78388C-2366-26AC-8729-5EB60F7910A9}"/>
              </a:ext>
            </a:extLst>
          </p:cNvPr>
          <p:cNvSpPr txBox="1"/>
          <p:nvPr/>
        </p:nvSpPr>
        <p:spPr>
          <a:xfrm>
            <a:off x="4869220" y="6121032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分析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373ED4D3-A701-69A7-82BD-7EB63FF82055}"/>
              </a:ext>
            </a:extLst>
          </p:cNvPr>
          <p:cNvSpPr txBox="1"/>
          <p:nvPr/>
        </p:nvSpPr>
        <p:spPr>
          <a:xfrm>
            <a:off x="8777523" y="6121032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展示</a:t>
            </a:r>
          </a:p>
        </p:txBody>
      </p:sp>
      <p:pic>
        <p:nvPicPr>
          <p:cNvPr id="1028" name="Picture 4" descr="Analysis, business, data, system, visualisation icon - Download on  Iconfinder">
            <a:extLst>
              <a:ext uri="{FF2B5EF4-FFF2-40B4-BE49-F238E27FC236}">
                <a16:creationId xmlns:a16="http://schemas.microsoft.com/office/drawing/2014/main" id="{436CC5B4-C1F2-3C69-EC1F-D0617CD6C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436" y="3568467"/>
            <a:ext cx="2277614" cy="227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82852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7CD346B1-6EE3-482A-87A1-9927656FD68D}"/>
              </a:ext>
            </a:extLst>
          </p:cNvPr>
          <p:cNvSpPr txBox="1"/>
          <p:nvPr/>
        </p:nvSpPr>
        <p:spPr>
          <a:xfrm>
            <a:off x="0" y="305294"/>
            <a:ext cx="258275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作業二</a:t>
            </a:r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-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補充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5126C1C7-ED61-1692-613B-04DBA4F46502}"/>
              </a:ext>
            </a:extLst>
          </p:cNvPr>
          <p:cNvSpPr txBox="1"/>
          <p:nvPr/>
        </p:nvSpPr>
        <p:spPr>
          <a:xfrm>
            <a:off x="1047427" y="3490251"/>
            <a:ext cx="10097146" cy="836126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school=c("</a:t>
            </a:r>
            <a:r>
              <a:rPr lang="zh-TW" altLang="en-US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新竹高中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"</a:t>
            </a:r>
            <a:r>
              <a:rPr lang="zh-TW" altLang="en-US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清華大學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"</a:t>
            </a:r>
            <a:r>
              <a:rPr lang="zh-TW" altLang="en-US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陽明交通大學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"</a:t>
            </a:r>
            <a:r>
              <a:rPr lang="zh-TW" altLang="en-US" sz="20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光復高中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"</a:t>
            </a:r>
            <a:r>
              <a:rPr lang="zh-TW" altLang="en-US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新竹女</a:t>
            </a:r>
            <a:r>
              <a:rPr lang="zh-TW" altLang="en-US" sz="20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中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  <a:r>
              <a:rPr lang="zh-TW" altLang="en-US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en-US" altLang="zh-TW" sz="20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grepl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</a:t>
            </a:r>
            <a:r>
              <a:rPr lang="zh-TW" altLang="en-US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大學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school)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5B5ACE8-1C58-6A6A-FC28-15FEAD13EB75}"/>
              </a:ext>
            </a:extLst>
          </p:cNvPr>
          <p:cNvSpPr txBox="1"/>
          <p:nvPr/>
        </p:nvSpPr>
        <p:spPr>
          <a:xfrm>
            <a:off x="1047427" y="4929249"/>
            <a:ext cx="10097146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da-DK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[1] FALSE  TRUE  TRUE FALSE FALSE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30EB814-70B6-574A-33EE-96E9CF7D8031}"/>
              </a:ext>
            </a:extLst>
          </p:cNvPr>
          <p:cNvSpPr txBox="1"/>
          <p:nvPr/>
        </p:nvSpPr>
        <p:spPr>
          <a:xfrm>
            <a:off x="1047427" y="2329312"/>
            <a:ext cx="10097146" cy="52322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algn="ctr" latinLnBrk="1">
              <a:spcAft>
                <a:spcPts val="1000"/>
              </a:spcAft>
            </a:pPr>
            <a:r>
              <a:rPr lang="en-US" altLang="zh-TW" sz="28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grepl</a:t>
            </a:r>
            <a:r>
              <a:rPr lang="en-US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欲探勘的文字</a:t>
            </a:r>
            <a:r>
              <a:rPr lang="en-US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zh-TW" altLang="en-US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字串向量</a:t>
            </a:r>
            <a:r>
              <a:rPr lang="en-US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800" b="1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5CD25A6-00EF-8AF6-FE6F-E5484725E80C}"/>
              </a:ext>
            </a:extLst>
          </p:cNvPr>
          <p:cNvSpPr txBox="1"/>
          <p:nvPr/>
        </p:nvSpPr>
        <p:spPr>
          <a:xfrm>
            <a:off x="2971408" y="1825544"/>
            <a:ext cx="6629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檢查某段文字是否在字串向量中</a:t>
            </a:r>
            <a:endParaRPr lang="en-US" altLang="zh-TW" sz="2400" b="1" dirty="0">
              <a:solidFill>
                <a:srgbClr val="002060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504A493-1790-38CA-04BC-DC4351ED39FF}"/>
              </a:ext>
            </a:extLst>
          </p:cNvPr>
          <p:cNvSpPr txBox="1"/>
          <p:nvPr/>
        </p:nvSpPr>
        <p:spPr>
          <a:xfrm>
            <a:off x="1047427" y="3058247"/>
            <a:ext cx="2010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程式碼範例：</a:t>
            </a:r>
            <a:endParaRPr lang="en-US" altLang="zh-TW" sz="2000" b="1" dirty="0">
              <a:solidFill>
                <a:srgbClr val="002060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A4A5786-BCE7-0837-2025-644F1D6029C5}"/>
              </a:ext>
            </a:extLst>
          </p:cNvPr>
          <p:cNvSpPr txBox="1"/>
          <p:nvPr/>
        </p:nvSpPr>
        <p:spPr>
          <a:xfrm>
            <a:off x="1047427" y="4509069"/>
            <a:ext cx="2010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回傳結果：</a:t>
            </a:r>
            <a:endParaRPr lang="en-US" altLang="zh-TW" sz="2000" b="1" dirty="0">
              <a:solidFill>
                <a:srgbClr val="002060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3" name="投影片編號版面配置區 1">
            <a:extLst>
              <a:ext uri="{FF2B5EF4-FFF2-40B4-BE49-F238E27FC236}">
                <a16:creationId xmlns:a16="http://schemas.microsoft.com/office/drawing/2014/main" id="{4908ADC4-69FC-D8EE-FD1F-0A9592DCE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9240" y="6356350"/>
            <a:ext cx="2743200" cy="365125"/>
          </a:xfrm>
        </p:spPr>
        <p:txBody>
          <a:bodyPr/>
          <a:lstStyle/>
          <a:p>
            <a:fld id="{EB22408D-3C0A-481E-BBF4-C415B3246966}" type="slidenum">
              <a:rPr lang="zh-TW" altLang="en-US" smtClean="0"/>
              <a:t>90</a:t>
            </a:fld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D056365-53FC-CF27-2903-23E76A711097}"/>
              </a:ext>
            </a:extLst>
          </p:cNvPr>
          <p:cNvSpPr txBox="1"/>
          <p:nvPr/>
        </p:nvSpPr>
        <p:spPr>
          <a:xfrm>
            <a:off x="2971408" y="351460"/>
            <a:ext cx="3162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苗栗縣公路路網圖</a:t>
            </a:r>
            <a:endParaRPr lang="en-US" altLang="zh-TW" sz="2800" b="1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3144483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9C929FB6-5B3B-1326-C8BB-03CAFAC899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"/>
          <a:stretch/>
        </p:blipFill>
        <p:spPr>
          <a:xfrm>
            <a:off x="0" y="936216"/>
            <a:ext cx="7467600" cy="5876064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C2C94A9-B8A3-E2AE-1A33-AD60E2E00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B62C-7353-40DF-ABCF-B1763DAE98EF}" type="slidenum">
              <a:rPr lang="zh-TW" altLang="en-US" smtClean="0"/>
              <a:pPr/>
              <a:t>91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6E17C07-216D-E2A6-6EA9-90E1C79A5E08}"/>
              </a:ext>
            </a:extLst>
          </p:cNvPr>
          <p:cNvSpPr txBox="1"/>
          <p:nvPr/>
        </p:nvSpPr>
        <p:spPr>
          <a:xfrm>
            <a:off x="0" y="305294"/>
            <a:ext cx="258275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作業二</a:t>
            </a:r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-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加分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07894-2B5F-63AC-6094-22E56A926EC5}"/>
              </a:ext>
            </a:extLst>
          </p:cNvPr>
          <p:cNvSpPr txBox="1"/>
          <p:nvPr/>
        </p:nvSpPr>
        <p:spPr>
          <a:xfrm>
            <a:off x="2971408" y="351460"/>
            <a:ext cx="3162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苗栗縣公路路網圖</a:t>
            </a:r>
            <a:endParaRPr lang="en-US" altLang="zh-TW" sz="2800" b="1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436882C-F64A-B408-2E58-1F8A6E2B69C3}"/>
              </a:ext>
            </a:extLst>
          </p:cNvPr>
          <p:cNvSpPr txBox="1"/>
          <p:nvPr/>
        </p:nvSpPr>
        <p:spPr>
          <a:xfrm>
            <a:off x="7946729" y="2219543"/>
            <a:ext cx="35137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* </a:t>
            </a:r>
            <a:r>
              <a:rPr lang="zh-TW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試試看將公路分類的更細：</a:t>
            </a:r>
            <a:endParaRPr lang="en-US" altLang="zh-TW" sz="20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國道、省道、快速道路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29FEAD6-7BCB-520C-45CF-667C8C1E39F2}"/>
              </a:ext>
            </a:extLst>
          </p:cNvPr>
          <p:cNvSpPr txBox="1"/>
          <p:nvPr/>
        </p:nvSpPr>
        <p:spPr>
          <a:xfrm>
            <a:off x="7946729" y="3154263"/>
            <a:ext cx="3513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本路網圖中的快速道路包含：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1194B17F-97F6-5243-D95F-F0681336D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3180" y="3597255"/>
            <a:ext cx="540107" cy="54010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9F9D1113-A8FF-2CE5-E579-BE717FD79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3180" y="4159924"/>
            <a:ext cx="540107" cy="540107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EA8C50D6-689E-B18B-189D-E9CBAF95B5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3179" y="4725866"/>
            <a:ext cx="540108" cy="540108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5666BBAD-D494-2687-2445-6E836D983588}"/>
              </a:ext>
            </a:extLst>
          </p:cNvPr>
          <p:cNvSpPr txBox="1"/>
          <p:nvPr/>
        </p:nvSpPr>
        <p:spPr>
          <a:xfrm>
            <a:off x="8692620" y="3601472"/>
            <a:ext cx="28340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latin typeface="Georgia" panose="02040502050405020303" pitchFamily="18" charset="0"/>
              </a:rPr>
              <a:t>Provincial Highway 61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59CD480-1A7D-0806-7188-D655939AE429}"/>
              </a:ext>
            </a:extLst>
          </p:cNvPr>
          <p:cNvSpPr txBox="1"/>
          <p:nvPr/>
        </p:nvSpPr>
        <p:spPr>
          <a:xfrm>
            <a:off x="8692620" y="4159924"/>
            <a:ext cx="28340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latin typeface="Georgia" panose="02040502050405020303" pitchFamily="18" charset="0"/>
              </a:rPr>
              <a:t>Provincial Highway </a:t>
            </a:r>
            <a:r>
              <a:rPr lang="en-US" altLang="zh-TW" sz="2000" dirty="0">
                <a:latin typeface="Georgia" panose="02040502050405020303" pitchFamily="18" charset="0"/>
              </a:rPr>
              <a:t>72</a:t>
            </a:r>
            <a:endParaRPr lang="zh-TW" altLang="en-US" sz="2000" dirty="0">
              <a:latin typeface="Georgia" panose="02040502050405020303" pitchFamily="18" charset="0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1889743F-DB43-9D08-C61B-F7095DAF0CDC}"/>
              </a:ext>
            </a:extLst>
          </p:cNvPr>
          <p:cNvSpPr txBox="1"/>
          <p:nvPr/>
        </p:nvSpPr>
        <p:spPr>
          <a:xfrm>
            <a:off x="8692620" y="4750315"/>
            <a:ext cx="28340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latin typeface="Georgia" panose="02040502050405020303" pitchFamily="18" charset="0"/>
              </a:rPr>
              <a:t>Provincial Highway 6</a:t>
            </a:r>
            <a:r>
              <a:rPr lang="en-US" altLang="zh-TW" sz="2000" dirty="0">
                <a:latin typeface="Georgia" panose="02040502050405020303" pitchFamily="18" charset="0"/>
              </a:rPr>
              <a:t>8</a:t>
            </a:r>
            <a:endParaRPr lang="zh-TW" altLang="en-US" sz="20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48382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7CD346B1-6EE3-482A-87A1-9927656FD68D}"/>
              </a:ext>
            </a:extLst>
          </p:cNvPr>
          <p:cNvSpPr txBox="1"/>
          <p:nvPr/>
        </p:nvSpPr>
        <p:spPr>
          <a:xfrm>
            <a:off x="0" y="305294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作業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D5CC865-B906-4BA4-9717-02BD0DE049E5}"/>
              </a:ext>
            </a:extLst>
          </p:cNvPr>
          <p:cNvSpPr txBox="1"/>
          <p:nvPr/>
        </p:nvSpPr>
        <p:spPr>
          <a:xfrm>
            <a:off x="3441588" y="1162072"/>
            <a:ext cx="5308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E3 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作業繳交 （</a:t>
            </a:r>
            <a:r>
              <a:rPr lang="en-US" altLang="zh-TW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12/24  23:59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DDC68E9-292C-4432-930D-34A89BA8A0C9}"/>
              </a:ext>
            </a:extLst>
          </p:cNvPr>
          <p:cNvSpPr txBox="1"/>
          <p:nvPr/>
        </p:nvSpPr>
        <p:spPr>
          <a:xfrm>
            <a:off x="754561" y="2014597"/>
            <a:ext cx="1068287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</a:t>
            </a:r>
            <a:r>
              <a: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程式碼</a:t>
            </a:r>
            <a:endParaRPr lang="en-US" altLang="zh-TW" sz="2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請將繪製兩張地圖的程式碼放在同一個程式中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en-US" altLang="zh-TW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word / pdf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放上兩張地圖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觀察出圖的結果，您覺得哪裡還可以再調整，以提升視覺化呈現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補充說明程式碼撰寫問題，若出現錯誤訊息也請貼上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lvl="1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	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（若無任何問題，不用寫）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1371600" lvl="2" indent="-457200">
              <a:buFont typeface="Wingdings" panose="05000000000000000000" pitchFamily="2" charset="2"/>
              <a:buChar char="ü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無法顯示中文字（中文亂碼）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1371600" lvl="2" indent="-457200">
              <a:buFont typeface="Wingdings" panose="05000000000000000000" pitchFamily="2" charset="2"/>
              <a:buChar char="ü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無法添加比例尺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1371600" lvl="2" indent="-457200">
              <a:buFont typeface="Wingdings" panose="05000000000000000000" pitchFamily="2" charset="2"/>
              <a:buChar char="ü"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32C5C25-2673-496E-B2A4-A9731721E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9240" y="6356350"/>
            <a:ext cx="2743200" cy="365125"/>
          </a:xfrm>
        </p:spPr>
        <p:txBody>
          <a:bodyPr/>
          <a:lstStyle/>
          <a:p>
            <a:fld id="{EB22408D-3C0A-481E-BBF4-C415B3246966}" type="slidenum">
              <a:rPr lang="zh-TW" altLang="en-US" smtClean="0"/>
              <a:t>92</a:t>
            </a:fld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72F0E83-A18B-CC1E-D0BF-FC77BAC42DBC}"/>
              </a:ext>
            </a:extLst>
          </p:cNvPr>
          <p:cNvSpPr txBox="1"/>
          <p:nvPr/>
        </p:nvSpPr>
        <p:spPr>
          <a:xfrm>
            <a:off x="1240491" y="6271120"/>
            <a:ext cx="9711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2" algn="ctr"/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檔名：「學號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_</a:t>
            </a:r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姓名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_HW12</a:t>
            </a:r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」  （如：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310702051_</a:t>
            </a:r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葉家榮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_HW12</a:t>
            </a:r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705632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5.1.3319"/>
  <p:tag name="SLIDO_PRESENTATION_ID" val="00000000-0000-0000-0000-000000000000"/>
  <p:tag name="SLIDO_EVENT_UUID" val="eaa60e1c-8125-4157-900f-691a9bdb4e99"/>
  <p:tag name="SLIDO_EVENT_SECTION_UUID" val="0e04b876-84a2-42e6-9fd0-d81565972eed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Quiz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2NjQ2NTM2ODd9"/>
  <p:tag name="SLIDO_TYPE" val="SlidoPoll"/>
  <p:tag name="SLIDO_POLL_UUID" val="52af6641-3d18-4349-86ce-1473f81b6538"/>
  <p:tag name="SLIDO_POLL_QUESTION_UUID" val="b9c425dd-dad3-4e10-8e1f-461c3f0482f2"/>
  <p:tag name="SLIDO_TIMELINE" val="W3sicG9sbFF1ZXN0aW9uVXVpZCI6ImI5YzQyNWRkLWRhZDMtNGUxMC04ZTFmLTQ2MWMzZjA0ODJmMiIsInNob3dSZXN1bHRzIjpmYWxzZSwic2hvd0NvcnJlY3RBbnN3ZXJzIjpmYWxzZSwidm90aW5nTG9ja2VkIjpmYWxzZX0seyJwb2xsUXVlc3Rpb25VdWlkIjoiYjljNDI1ZGQtZGFkMy00ZTEwLThlMWYtNDYxYzNmMDQ4MmYyIiwic2hvd1Jlc3VsdHMiOnRydWUsInNob3dDb3JyZWN0QW5zd2VycyI6ZmFsc2UsInZvdGluZ0xvY2tlZCI6dHJ1ZX0seyJwb2xsUXVlc3Rpb25VdWlkIjoiYjljNDI1ZGQtZGFkMy00ZTEwLThlMWYtNDYxYzNmMDQ4MmYyIiwic2hvd1Jlc3VsdHMiOnRydWUsInNob3dDb3JyZWN0QW5zd2VycyI6dHJ1ZSwidm90aW5nTG9ja2VkIjp0cnVlfV0=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Quiz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2NjQ2NTQwNjR9"/>
  <p:tag name="SLIDO_TYPE" val="SlidoPoll"/>
  <p:tag name="SLIDO_POLL_UUID" val="52af6641-3d18-4349-86ce-1473f81b6538"/>
  <p:tag name="SLIDO_POLL_QUESTION_UUID" val="d81cd191-6b42-496f-8b41-103d112059ee"/>
  <p:tag name="SLIDO_TIMELINE" val="W3sicG9sbFF1ZXN0aW9uVXVpZCI6ImQ4MWNkMTkxLTZiNDItNDk2Zi04YjQxLTEwM2QxMTIwNTllZSIsInNob3dSZXN1bHRzIjpmYWxzZSwic2hvd0NvcnJlY3RBbnN3ZXJzIjpmYWxzZSwidm90aW5nTG9ja2VkIjpmYWxzZX0seyJwb2xsUXVlc3Rpb25VdWlkIjoiZDgxY2QxOTEtNmI0Mi00OTZmLThiNDEtMTAzZDExMjA1OWVlIiwic2hvd1Jlc3VsdHMiOnRydWUsInNob3dDb3JyZWN0QW5zd2VycyI6ZmFsc2UsInZvdGluZ0xvY2tlZCI6dHJ1ZX0seyJwb2xsUXVlc3Rpb25VdWlkIjoiZDgxY2QxOTEtNmI0Mi00OTZmLThiNDEtMTAzZDExMjA1OWVlIiwic2hvd1Jlc3VsdHMiOnRydWUsInNob3dDb3JyZWN0QW5zd2VycyI6dHJ1ZSwidm90aW5nTG9ja2VkIjp0cnVlfV0=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Quiz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2NjUxNjczMDF9"/>
  <p:tag name="SLIDO_TYPE" val="SlidoPoll"/>
  <p:tag name="SLIDO_POLL_UUID" val="52af6641-3d18-4349-86ce-1473f81b6538"/>
  <p:tag name="SLIDO_POLL_QUESTION_UUID" val="1e382841-27e3-4160-9f4e-41a3e03c855f"/>
  <p:tag name="SLIDO_TIMELINE" val="W3sic2NyZWVuIjoiUXVpekdldFJlYWR5Iiwic2hvd1Jlc3VsdHMiOmZhbHNlLCJzaG93Q29ycmVjdEFuc3dlcnMiOmZhbHNlLCJ2b3RpbmdMb2NrZWQiOmZhbHNlfSx7InBvbGxRdWVzdGlvblV1aWQiOiIxZTM4Mjg0MS0yN2UzLTQxNjAtOWY0ZS00MWEzZTAzYzg1NWYiLCJzaG93UmVzdWx0cyI6ZmFsc2UsInNob3dDb3JyZWN0QW5zd2VycyI6ZmFsc2UsInZvdGluZ0xvY2tlZCI6ZmFsc2V9LHsicG9sbFF1ZXN0aW9uVXVpZCI6IjFlMzgyODQxLTI3ZTMtNDE2MC05ZjRlLTQxYTNlMDNjODU1ZiIsInNob3dSZXN1bHRzIjp0cnVlLCJzaG93Q29ycmVjdEFuc3dlcnMiOmZhbHNlLCJ2b3RpbmdMb2NrZWQiOnRydWV9LHsicG9sbFF1ZXN0aW9uVXVpZCI6IjFlMzgyODQxLTI3ZTMtNDE2MC05ZjRlLTQxYTNlMDNjODU1ZiIsInNob3dSZXN1bHRzIjp0cnVlLCJzaG93Q29ycmVjdEFuc3dlcnMiOnRydWUsInZvdGluZ0xvY2tlZCI6dHJ1ZX0seyJzY3JlZW4iOiJRdWl6TGVhZGVyYm9hcmQiLCJwb2xsUXVlc3Rpb25VdWlkIjoiMWUzODI4NDEtMjdlMy00MTYwLTlmNGUtNDFhM2UwM2M4NTVmIiwic2hvd1Jlc3VsdHMiOnRydWUsInNob3dDb3JyZWN0QW5zd2VycyI6dHJ1ZSwidm90aW5nTG9ja2VkIjp0cnVlfV0=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Quiz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2NjQ2NTE4NjJ9"/>
  <p:tag name="SLIDO_TYPE" val="SlidoPoll"/>
  <p:tag name="SLIDO_POLL_UUID" val="1e2ef7bb-e634-4310-927a-b6891e7b07ca"/>
  <p:tag name="SLIDO_TIMELINE" val="W3sicG9sbFF1ZXN0aW9uVXVpZCI6IjQ5MjJmYTM0LWJhZDQtNDEwZS04ZDJhLTRmZWEyNTE1OWQ0YiIsInNob3dSZXN1bHRzIjp0cnVlLCJzaG93Q29ycmVjdEFuc3dlcnMiOmZhbHNlLCJ2b3RpbmdMb2NrZWQiOmZhbHNlfV0=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WordClou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2NjQ2NTMxMjB9"/>
  <p:tag name="SLIDO_TYPE" val="SlidoPoll"/>
  <p:tag name="SLIDO_POLL_UUID" val="52af6641-3d18-4349-86ce-1473f81b6538"/>
  <p:tag name="SLIDO_POLL_QUESTION_UUID" val="a43336cc-a263-4893-bdd3-c248c235e9e3"/>
  <p:tag name="SLIDO_TIMELINE" val="W3sic2NyZWVuIjoiUXVpekpvaW5pbmciLCJzaG93UmVzdWx0cyI6ZmFsc2UsInNob3dDb3JyZWN0QW5zd2VycyI6ZmFsc2UsInZvdGluZ0xvY2tlZCI6ZmFsc2V9LHsicG9sbFF1ZXN0aW9uVXVpZCI6ImE0MzMzNmNjLWEyNjMtNDg5My1iZGQzLWMyNDhjMjM1ZTllMyIsInNob3dSZXN1bHRzIjpmYWxzZSwic2hvd0NvcnJlY3RBbnN3ZXJzIjpmYWxzZSwidm90aW5nTG9ja2VkIjpmYWxzZX0seyJwb2xsUXVlc3Rpb25VdWlkIjoiYTQzMzM2Y2MtYTI2My00ODkzLWJkZDMtYzI0OGMyMzVlOWUzIiwic2hvd1Jlc3VsdHMiOnRydWUsInNob3dDb3JyZWN0QW5zd2VycyI6ZmFsc2UsInZvdGluZ0xvY2tlZCI6dHJ1ZX0seyJwb2xsUXVlc3Rpb25VdWlkIjoiYTQzMzM2Y2MtYTI2My00ODkzLWJkZDMtYzI0OGMyMzVlOWUzIiwic2hvd1Jlc3VsdHMiOnRydWUsInNob3dDb3JyZWN0QW5zd2VycyI6dHJ1ZSwidm90aW5nTG9ja2VkIjp0cnVlfV0=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2771</TotalTime>
  <Words>5794</Words>
  <Application>Microsoft Office PowerPoint</Application>
  <PresentationFormat>寬螢幕</PresentationFormat>
  <Paragraphs>1059</Paragraphs>
  <Slides>92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92</vt:i4>
      </vt:variant>
    </vt:vector>
  </HeadingPairs>
  <TitlesOfParts>
    <vt:vector size="101" baseType="lpstr">
      <vt:lpstr>Adobe 黑体 Std R</vt:lpstr>
      <vt:lpstr>Arial</vt:lpstr>
      <vt:lpstr>Calibri</vt:lpstr>
      <vt:lpstr>Calibri Light</vt:lpstr>
      <vt:lpstr>Consolas</vt:lpstr>
      <vt:lpstr>Georgia</vt:lpstr>
      <vt:lpstr>Times New Roman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家榮 葉</dc:creator>
  <cp:lastModifiedBy>家榮 葉</cp:lastModifiedBy>
  <cp:revision>569</cp:revision>
  <dcterms:created xsi:type="dcterms:W3CDTF">2022-09-28T19:30:47Z</dcterms:created>
  <dcterms:modified xsi:type="dcterms:W3CDTF">2022-10-09T15:27:14Z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oAppVersion">
    <vt:lpwstr>1.5.1.3319</vt:lpwstr>
  </property>
</Properties>
</file>

<file path=docProps/thumbnail.jpeg>
</file>